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3"/>
  </p:notesMasterIdLst>
  <p:sldIdLst>
    <p:sldId id="450" r:id="rId2"/>
    <p:sldId id="408" r:id="rId3"/>
    <p:sldId id="451" r:id="rId4"/>
    <p:sldId id="453" r:id="rId5"/>
    <p:sldId id="454" r:id="rId6"/>
    <p:sldId id="455" r:id="rId7"/>
    <p:sldId id="456" r:id="rId8"/>
    <p:sldId id="457" r:id="rId9"/>
    <p:sldId id="45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77" r:id="rId29"/>
    <p:sldId id="478" r:id="rId30"/>
    <p:sldId id="479" r:id="rId31"/>
    <p:sldId id="480" r:id="rId32"/>
    <p:sldId id="481" r:id="rId33"/>
    <p:sldId id="482" r:id="rId34"/>
    <p:sldId id="483" r:id="rId35"/>
    <p:sldId id="484" r:id="rId36"/>
    <p:sldId id="485" r:id="rId37"/>
    <p:sldId id="486" r:id="rId38"/>
    <p:sldId id="487" r:id="rId39"/>
    <p:sldId id="488" r:id="rId40"/>
    <p:sldId id="489" r:id="rId41"/>
    <p:sldId id="490" r:id="rId42"/>
    <p:sldId id="491" r:id="rId43"/>
    <p:sldId id="436" r:id="rId44"/>
    <p:sldId id="437" r:id="rId45"/>
    <p:sldId id="438" r:id="rId46"/>
    <p:sldId id="439" r:id="rId47"/>
    <p:sldId id="440" r:id="rId48"/>
    <p:sldId id="449" r:id="rId49"/>
    <p:sldId id="442" r:id="rId50"/>
    <p:sldId id="443" r:id="rId51"/>
    <p:sldId id="444" r:id="rId52"/>
    <p:sldId id="445" r:id="rId53"/>
    <p:sldId id="446" r:id="rId54"/>
    <p:sldId id="448" r:id="rId55"/>
    <p:sldId id="342" r:id="rId56"/>
    <p:sldId id="269" r:id="rId57"/>
    <p:sldId id="270" r:id="rId58"/>
    <p:sldId id="271" r:id="rId59"/>
    <p:sldId id="272" r:id="rId60"/>
    <p:sldId id="273" r:id="rId61"/>
    <p:sldId id="274" r:id="rId6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7" autoAdjust="0"/>
    <p:restoredTop sz="94660"/>
  </p:normalViewPr>
  <p:slideViewPr>
    <p:cSldViewPr>
      <p:cViewPr varScale="1">
        <p:scale>
          <a:sx n="61" d="100"/>
          <a:sy n="61" d="100"/>
        </p:scale>
        <p:origin x="-33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241085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43</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48</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smtClean="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smtClean="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iming>
    <p:tnLst>
      <p:par>
        <p:cTn id="1" dur="indefinite" restart="never" nodeType="tmRoot"/>
      </p:par>
    </p:tnLst>
  </p:timing>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0863"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4.jpe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2.jpeg"/><Relationship Id="rId1" Type="http://schemas.openxmlformats.org/officeDocument/2006/relationships/slideLayout" Target="../slideLayouts/slideLayout2.xml"/><Relationship Id="rId5" Type="http://schemas.microsoft.com/office/2007/relationships/hdphoto" Target="../media/hdphoto29.wdp"/><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hyperlink" Target="http://youtu.be/fQUq5rwodVo" TargetMode="Externa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c7FOz_TzSMCATM&amp;tbnid=ASTynOK6cvNi8M:&amp;ved=0CAUQjRw&amp;url=http://sbgclothingline.blogspot.com/&amp;ei=D3dqUvfQMoyekAfL_4Eo&amp;psig=AFQjCNE7tk8RCMhNj3wZ9t-zmWdmNjdrYA&amp;ust=138279527348146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www.google.com/url?sa=i&amp;rct=j&amp;q=&amp;esrc=s&amp;frm=1&amp;source=images&amp;cd=&amp;cad=rja&amp;docid=XXYFAHUuBrIq6M&amp;tbnid=XUQmUfR9h2AJCM:&amp;ved=0CAUQjRw&amp;url=http://poetry.rapgenius.com/annotations/for_profile_page?id%3DQshawn%26page%3D2%26user_id%3D266301&amp;ei=mXdqUrKNJZS-kQfTp4GwAg&amp;psig=AFQjCNFL0pUESz1uluXJHd7csN2tt2iqtw&amp;ust=1382795539028635" TargetMode="Externa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hdphoto" Target="../media/hdphoto37.wdp"/><Relationship Id="rId3" Type="http://schemas.microsoft.com/office/2007/relationships/hdphoto" Target="../media/hdphoto35.wdp"/><Relationship Id="rId7"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36.wdp"/><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google.com/url?sa=i&amp;rct=j&amp;q=&amp;esrc=s&amp;frm=1&amp;source=images&amp;cd=&amp;cad=rja&amp;docid=u14zRpQ3PwgiJM&amp;tbnid=O5NJYWWYgO-WhM:&amp;ved=0CAUQjRw&amp;url=http://ponderingprinciples.com/category/the-christian-spirit/page/7/&amp;ei=nolqUo2iLZHGkQffmoHYAQ&amp;psig=AFQjCNETKSy57_Hnj_h7N2pVegrRLSf6ag&amp;ust=1382799884794690" TargetMode="External"/><Relationship Id="rId1" Type="http://schemas.openxmlformats.org/officeDocument/2006/relationships/slideLayout" Target="../slideLayouts/slideLayout2.xml"/><Relationship Id="rId4" Type="http://schemas.microsoft.com/office/2007/relationships/hdphoto" Target="../media/hdphoto38.wdp"/></Relationships>
</file>

<file path=ppt/slides/_rels/slide38.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youtu.be/pL2mEoPTBn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43.wdp"/><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microsoft.com/office/2007/relationships/hdphoto" Target="../media/hdphoto47.wdp"/></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48.wdp"/><Relationship Id="rId5" Type="http://schemas.openxmlformats.org/officeDocument/2006/relationships/image" Target="../media/image58.jpeg"/><Relationship Id="rId4"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0863" TargetMode="External"/><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mailto:info@aggielandfaith.or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aggielandfaith.org/"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0863"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2196461"/>
          </a:xfrm>
        </p:spPr>
        <p:txBody>
          <a:bodyPr lIns="0" tIns="0" rIns="0" bIns="0">
            <a:normAutofit fontScale="90000"/>
          </a:bodyPr>
          <a:lstStyle/>
          <a:p>
            <a:pPr>
              <a:lnSpc>
                <a:spcPct val="100000"/>
              </a:lnSpc>
            </a:pPr>
            <a:r>
              <a:rPr lang="en-US" sz="6000" dirty="0"/>
              <a:t>Ten Truths about </a:t>
            </a:r>
            <a:r>
              <a:rPr lang="en-US" sz="6000" dirty="0" smtClean="0"/>
              <a:t/>
            </a:r>
            <a:br>
              <a:rPr lang="en-US" sz="6000" dirty="0" smtClean="0"/>
            </a:br>
            <a:r>
              <a:rPr lang="en-US" sz="6000" dirty="0" smtClean="0"/>
              <a:t>Jesus </a:t>
            </a:r>
            <a:r>
              <a:rPr lang="en-US" sz="6000" dirty="0"/>
              <a:t>Christ &amp; </a:t>
            </a:r>
            <a:r>
              <a:rPr lang="en-US" sz="6000" dirty="0" smtClean="0"/>
              <a:t>Salvation</a:t>
            </a:r>
            <a:r>
              <a:rPr lang="en-US" sz="3400" dirty="0" smtClean="0"/>
              <a:t/>
            </a:r>
            <a:br>
              <a:rPr lang="en-US" sz="3400" dirty="0" smtClean="0"/>
            </a:br>
            <a:r>
              <a:rPr lang="en-US" sz="1100" dirty="0"/>
              <a:t/>
            </a:r>
            <a:br>
              <a:rPr lang="en-US" sz="1100" dirty="0"/>
            </a:br>
            <a:r>
              <a:rPr lang="en-US" sz="3100" dirty="0" smtClean="0"/>
              <a:t>(Christ: The Savior foretold in the Hebrew scriptures)</a:t>
            </a:r>
            <a:endParaRPr lang="en-US" sz="3100" dirty="0"/>
          </a:p>
        </p:txBody>
      </p:sp>
      <p:pic>
        <p:nvPicPr>
          <p:cNvPr id="1026" name="Picture 2" descr="C:\Users\Therese\Desktop\pix\tru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82000"/>
                    </a14:imgEffect>
                    <a14:imgEffect>
                      <a14:colorTemperature colorTemp="6090"/>
                    </a14:imgEffect>
                    <a14:imgEffect>
                      <a14:saturation sat="144000"/>
                    </a14:imgEffect>
                    <a14:imgEffect>
                      <a14:brightnessContrast bright="9000" contrast="58000"/>
                    </a14:imgEffect>
                  </a14:imgLayer>
                </a14:imgProps>
              </a:ext>
              <a:ext uri="{28A0092B-C50C-407E-A947-70E740481C1C}">
                <a14:useLocalDpi xmlns:a14="http://schemas.microsoft.com/office/drawing/2010/main" val="0"/>
              </a:ext>
            </a:extLst>
          </a:blip>
          <a:srcRect t="2423" b="2767"/>
          <a:stretch/>
        </p:blipFill>
        <p:spPr bwMode="auto">
          <a:xfrm>
            <a:off x="1" y="2438400"/>
            <a:ext cx="9144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15387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Therese\Desktop\pix\Christ-Child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2000"/>
                    </a14:imgEffect>
                    <a14:imgEffect>
                      <a14:colorTemperature colorTemp="9829"/>
                    </a14:imgEffect>
                    <a14:imgEffect>
                      <a14:saturation sat="182000"/>
                    </a14:imgEffect>
                    <a14:imgEffect>
                      <a14:brightnessContrast bright="23000" contrast="13000"/>
                    </a14:imgEffect>
                  </a14:imgLayer>
                </a14:imgProps>
              </a:ext>
              <a:ext uri="{28A0092B-C50C-407E-A947-70E740481C1C}">
                <a14:useLocalDpi xmlns:a14="http://schemas.microsoft.com/office/drawing/2010/main" val="0"/>
              </a:ext>
            </a:extLst>
          </a:blip>
          <a:srcRect r="898" b="3813"/>
          <a:stretch/>
        </p:blipFill>
        <p:spPr bwMode="auto">
          <a:xfrm>
            <a:off x="1" y="762000"/>
            <a:ext cx="9061938" cy="617758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9144000" cy="2057399"/>
          </a:xfrm>
        </p:spPr>
        <p:txBody>
          <a:bodyPr/>
          <a:lstStyle/>
          <a:p>
            <a:pPr marL="0" indent="0">
              <a:buNone/>
            </a:pPr>
            <a:r>
              <a:rPr lang="en-US" sz="3000" dirty="0"/>
              <a:t>Truth #3: Jesus Christ is God </a:t>
            </a:r>
            <a:r>
              <a:rPr lang="en-US" sz="3000" dirty="0" smtClean="0"/>
              <a:t>who, </a:t>
            </a:r>
            <a:r>
              <a:rPr lang="en-US" sz="3000" dirty="0"/>
              <a:t>because of His love for us, </a:t>
            </a:r>
            <a:r>
              <a:rPr lang="en-US" sz="3000" dirty="0" smtClean="0"/>
              <a:t>became </a:t>
            </a:r>
            <a:r>
              <a:rPr lang="en-US" sz="3000" dirty="0"/>
              <a:t>a man so </a:t>
            </a:r>
            <a:r>
              <a:rPr lang="en-US" sz="3000" dirty="0" smtClean="0"/>
              <a:t>that, as </a:t>
            </a:r>
            <a:r>
              <a:rPr lang="en-US" sz="3000" dirty="0"/>
              <a:t>a man, </a:t>
            </a:r>
            <a:r>
              <a:rPr lang="en-US" sz="3000" dirty="0" smtClean="0"/>
              <a:t>He could </a:t>
            </a:r>
            <a:r>
              <a:rPr lang="en-US" sz="3000" dirty="0"/>
              <a:t>be </a:t>
            </a:r>
            <a:r>
              <a:rPr lang="en-US" sz="3000" dirty="0" smtClean="0"/>
              <a:t>punished (by death) </a:t>
            </a:r>
            <a:r>
              <a:rPr lang="en-US" sz="3000" dirty="0"/>
              <a:t>in our place.</a:t>
            </a:r>
          </a:p>
          <a:p>
            <a:pPr marL="0" indent="0">
              <a:buNone/>
            </a:pPr>
            <a:endParaRPr lang="en-US" dirty="0"/>
          </a:p>
        </p:txBody>
      </p:sp>
    </p:spTree>
    <p:extLst>
      <p:ext uri="{BB962C8B-B14F-4D97-AF65-F5344CB8AC3E}">
        <p14:creationId xmlns:p14="http://schemas.microsoft.com/office/powerpoint/2010/main" val="13968773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0"/>
            <a:ext cx="4495800" cy="3810000"/>
          </a:xfrm>
        </p:spPr>
        <p:txBody>
          <a:bodyPr/>
          <a:lstStyle/>
          <a:p>
            <a:pPr algn="l">
              <a:lnSpc>
                <a:spcPct val="100000"/>
              </a:lnSpc>
            </a:pPr>
            <a:r>
              <a:rPr lang="en-US" sz="3600" dirty="0"/>
              <a:t>False: Jesus Christ was </a:t>
            </a:r>
            <a:r>
              <a:rPr lang="en-US" sz="3600" dirty="0" smtClean="0"/>
              <a:t>merely a </a:t>
            </a:r>
            <a:r>
              <a:rPr lang="en-US" sz="3600" dirty="0"/>
              <a:t>good man, </a:t>
            </a:r>
            <a:r>
              <a:rPr lang="en-US" sz="3600" dirty="0" smtClean="0"/>
              <a:t>a moral teacher</a:t>
            </a:r>
            <a:r>
              <a:rPr lang="en-US" sz="3600" dirty="0"/>
              <a:t>, </a:t>
            </a:r>
            <a:r>
              <a:rPr lang="en-US" sz="3600" dirty="0" smtClean="0"/>
              <a:t>an angel or a messenger of God</a:t>
            </a:r>
            <a:r>
              <a:rPr lang="en-US" sz="3200" dirty="0" smtClean="0"/>
              <a:t>.</a:t>
            </a:r>
            <a:endParaRPr lang="en-US" sz="3200" dirty="0"/>
          </a:p>
        </p:txBody>
      </p:sp>
      <p:pic>
        <p:nvPicPr>
          <p:cNvPr id="9218" name="Picture 2" descr="C:\Users\Therese\Desktop\pix\jesus-moral-teacher-logo.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1000"/>
                    </a14:imgEffect>
                    <a14:imgEffect>
                      <a14:colorTemperature colorTemp="7497"/>
                    </a14:imgEffect>
                    <a14:imgEffect>
                      <a14:saturation sat="130000"/>
                    </a14:imgEffect>
                    <a14:imgEffect>
                      <a14:brightnessContrast bright="10000" contrast="8000"/>
                    </a14:imgEffect>
                  </a14:imgLayer>
                </a14:imgProps>
              </a:ext>
              <a:ext uri="{28A0092B-C50C-407E-A947-70E740481C1C}">
                <a14:useLocalDpi xmlns:a14="http://schemas.microsoft.com/office/drawing/2010/main" val="0"/>
              </a:ext>
            </a:extLst>
          </a:blip>
          <a:srcRect/>
          <a:stretch>
            <a:fillRect/>
          </a:stretch>
        </p:blipFill>
        <p:spPr bwMode="auto">
          <a:xfrm>
            <a:off x="0" y="1"/>
            <a:ext cx="4648471" cy="686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599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buNone/>
            </a:pPr>
            <a:r>
              <a:rPr lang="en-US" dirty="0"/>
              <a:t>Verse: “For to us a Child will be born. To us a Son will be given. And the rule of the nations will be on His shoulders. His name will be called Wonderful, Teacher, Powerful God, Father Who Lives Forever, Prince of Peace.” </a:t>
            </a:r>
            <a:r>
              <a:rPr lang="en-US" sz="2000" b="0" dirty="0"/>
              <a:t>Isa. 9:6</a:t>
            </a:r>
          </a:p>
        </p:txBody>
      </p:sp>
      <p:pic>
        <p:nvPicPr>
          <p:cNvPr id="10244" name="Picture 4" descr="C:\Users\Therese\Desktop\pix\second-coming-of-jesus-christ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1000"/>
                    </a14:imgEffect>
                    <a14:imgEffect>
                      <a14:colorTemperature colorTemp="7090"/>
                    </a14:imgEffect>
                    <a14:imgEffect>
                      <a14:saturation sat="222000"/>
                    </a14:imgEffect>
                    <a14:imgEffect>
                      <a14:brightnessContrast bright="-12000" contrast="49000"/>
                    </a14:imgEffect>
                  </a14:imgLayer>
                </a14:imgProps>
              </a:ext>
              <a:ext uri="{28A0092B-C50C-407E-A947-70E740481C1C}">
                <a14:useLocalDpi xmlns:a14="http://schemas.microsoft.com/office/drawing/2010/main" val="0"/>
              </a:ext>
            </a:extLst>
          </a:blip>
          <a:srcRect t="18023" b="21244"/>
          <a:stretch/>
        </p:blipFill>
        <p:spPr bwMode="auto">
          <a:xfrm>
            <a:off x="0" y="2286000"/>
            <a:ext cx="9144000" cy="457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15345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lstStyle/>
          <a:p>
            <a:pPr algn="l"/>
            <a:r>
              <a:rPr lang="en-US" sz="3000" dirty="0"/>
              <a:t>Truth #4: </a:t>
            </a:r>
            <a:r>
              <a:rPr lang="en-US" sz="3000" b="0" dirty="0"/>
              <a:t>B</a:t>
            </a:r>
            <a:r>
              <a:rPr lang="en-US" sz="3000" dirty="0" smtClean="0"/>
              <a:t>ecause </a:t>
            </a:r>
            <a:r>
              <a:rPr lang="en-US" sz="3000" dirty="0"/>
              <a:t>of </a:t>
            </a:r>
            <a:r>
              <a:rPr lang="en-US" sz="3000" dirty="0" smtClean="0"/>
              <a:t>love</a:t>
            </a:r>
            <a:r>
              <a:rPr lang="en-US" sz="3000" b="0" dirty="0" smtClean="0"/>
              <a:t>,</a:t>
            </a:r>
            <a:r>
              <a:rPr lang="en-US" sz="3000" dirty="0" smtClean="0"/>
              <a:t> </a:t>
            </a:r>
            <a:r>
              <a:rPr lang="en-US" sz="3000" dirty="0"/>
              <a:t>Jesus Christ </a:t>
            </a:r>
            <a:r>
              <a:rPr lang="en-US" sz="3000" dirty="0" smtClean="0"/>
              <a:t>shed </a:t>
            </a:r>
            <a:r>
              <a:rPr lang="en-US" sz="3000" dirty="0"/>
              <a:t>his blood </a:t>
            </a:r>
            <a:r>
              <a:rPr lang="en-US" sz="3000" dirty="0" smtClean="0"/>
              <a:t>to </a:t>
            </a:r>
            <a:r>
              <a:rPr lang="en-US" sz="3000" dirty="0"/>
              <a:t>pay the death penalty </a:t>
            </a:r>
            <a:r>
              <a:rPr lang="en-US" sz="3000" dirty="0" smtClean="0"/>
              <a:t>which we owe for our </a:t>
            </a:r>
            <a:r>
              <a:rPr lang="en-US" sz="3000" dirty="0"/>
              <a:t>sin. </a:t>
            </a:r>
          </a:p>
        </p:txBody>
      </p:sp>
      <p:pic>
        <p:nvPicPr>
          <p:cNvPr id="11266" name="Picture 2" descr="C:\Users\Therese\Desktop\pix\love-for-god-so-loved-the-world-john-3-1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170"/>
                    </a14:imgEffect>
                    <a14:imgEffect>
                      <a14:saturation sat="107000"/>
                    </a14:imgEffect>
                    <a14:imgEffect>
                      <a14:brightnessContrast bright="42000" contrast="43000"/>
                    </a14:imgEffect>
                  </a14:imgLayer>
                </a14:imgProps>
              </a:ext>
              <a:ext uri="{28A0092B-C50C-407E-A947-70E740481C1C}">
                <a14:useLocalDpi xmlns:a14="http://schemas.microsoft.com/office/drawing/2010/main" val="0"/>
              </a:ext>
            </a:extLst>
          </a:blip>
          <a:srcRect/>
          <a:stretch>
            <a:fillRect/>
          </a:stretch>
        </p:blipFill>
        <p:spPr bwMode="auto">
          <a:xfrm>
            <a:off x="0" y="1323278"/>
            <a:ext cx="91440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39899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Therese\Desktop\pix\god-so-loved-the-worl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8000"/>
                    </a14:imgEffect>
                    <a14:imgEffect>
                      <a14:colorTemperature colorTemp="9670"/>
                    </a14:imgEffect>
                    <a14:imgEffect>
                      <a14:saturation sat="139000"/>
                    </a14:imgEffect>
                    <a14:imgEffect>
                      <a14:brightnessContrast bright="10000" contrast="17000"/>
                    </a14:imgEffect>
                  </a14:imgLayer>
                </a14:imgProps>
              </a:ext>
              <a:ext uri="{28A0092B-C50C-407E-A947-70E740481C1C}">
                <a14:useLocalDpi xmlns:a14="http://schemas.microsoft.com/office/drawing/2010/main" val="0"/>
              </a:ext>
            </a:extLst>
          </a:blip>
          <a:srcRect b="20846"/>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53356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False: Jesus did not really die.</a:t>
            </a:r>
            <a:endParaRPr lang="en-US" dirty="0"/>
          </a:p>
        </p:txBody>
      </p:sp>
      <p:pic>
        <p:nvPicPr>
          <p:cNvPr id="13314" name="Picture 2" descr="C:\Users\Therese\Desktop\pix\bloo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3000"/>
                    </a14:imgEffect>
                    <a14:imgEffect>
                      <a14:colorTemperature colorTemp="9333"/>
                    </a14:imgEffect>
                    <a14:imgEffect>
                      <a14:saturation sat="400000"/>
                    </a14:imgEffect>
                    <a14:imgEffect>
                      <a14:brightnessContrast bright="39000" contrast="-29000"/>
                    </a14:imgEffect>
                  </a14:imgLayer>
                </a14:imgProps>
              </a:ext>
              <a:ext uri="{28A0092B-C50C-407E-A947-70E740481C1C}">
                <a14:useLocalDpi xmlns:a14="http://schemas.microsoft.com/office/drawing/2010/main" val="0"/>
              </a:ext>
            </a:extLst>
          </a:blip>
          <a:srcRect t="1227" b="13611"/>
          <a:stretch/>
        </p:blipFill>
        <p:spPr bwMode="auto">
          <a:xfrm>
            <a:off x="923693" y="1148576"/>
            <a:ext cx="7573999" cy="567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534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Users\Therese\Desktop\pix\jesu-paid-it-al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756"/>
                    </a14:imgEffect>
                    <a14:imgEffect>
                      <a14:saturation sat="130000"/>
                    </a14:imgEffect>
                    <a14:imgEffect>
                      <a14:brightnessContrast bright="11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44241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Therese\Desktop\pix\are-you-washed-in-the-bloo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3000"/>
                    </a14:imgEffect>
                    <a14:imgEffect>
                      <a14:colorTemperature colorTemp="8413"/>
                    </a14:imgEffect>
                    <a14:imgEffect>
                      <a14:saturation sat="91000"/>
                    </a14:imgEffect>
                    <a14:imgEffect>
                      <a14:brightnessContrast bright="21000" contrast="17000"/>
                    </a14:imgEffect>
                  </a14:imgLayer>
                </a14:imgProps>
              </a:ext>
              <a:ext uri="{28A0092B-C50C-407E-A947-70E740481C1C}">
                <a14:useLocalDpi xmlns:a14="http://schemas.microsoft.com/office/drawing/2010/main" val="0"/>
              </a:ext>
            </a:extLst>
          </a:blip>
          <a:srcRect/>
          <a:stretch>
            <a:fillRect/>
          </a:stretch>
        </p:blipFill>
        <p:spPr bwMode="auto">
          <a:xfrm>
            <a:off x="17267" y="3418839"/>
            <a:ext cx="9126733" cy="3439161"/>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Users\Therese\Desktop\pix\for-me.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0000"/>
                    </a14:imgEffect>
                    <a14:imgEffect>
                      <a14:colorTemperature colorTemp="8850"/>
                    </a14:imgEffect>
                    <a14:imgEffect>
                      <a14:saturation sat="116000"/>
                    </a14:imgEffect>
                    <a14:imgEffect>
                      <a14:brightnessContrast bright="19000" contrast="27000"/>
                    </a14:imgEffect>
                  </a14:imgLayer>
                </a14:imgProps>
              </a:ext>
              <a:ext uri="{28A0092B-C50C-407E-A947-70E740481C1C}">
                <a14:useLocalDpi xmlns:a14="http://schemas.microsoft.com/office/drawing/2010/main" val="0"/>
              </a:ext>
            </a:extLst>
          </a:blip>
          <a:srcRect l="4310" t="11581" r="4786" b="8980"/>
          <a:stretch/>
        </p:blipFill>
        <p:spPr bwMode="auto">
          <a:xfrm>
            <a:off x="1828801" y="1"/>
            <a:ext cx="4876800" cy="341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22488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pPr algn="l"/>
            <a:r>
              <a:rPr lang="en-US" dirty="0"/>
              <a:t>False: Man can do good works to pay for his own </a:t>
            </a:r>
            <a:r>
              <a:rPr lang="en-US" dirty="0" smtClean="0"/>
              <a:t>sins.</a:t>
            </a:r>
            <a:endParaRPr lang="en-US" dirty="0"/>
          </a:p>
        </p:txBody>
      </p:sp>
      <p:pic>
        <p:nvPicPr>
          <p:cNvPr id="21508" name="Picture 4" descr="C:\Users\Therese\Desktop\pix\bridge4.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4000"/>
                    </a14:imgEffect>
                    <a14:imgEffect>
                      <a14:colorTemperature colorTemp="5334"/>
                    </a14:imgEffect>
                    <a14:imgEffect>
                      <a14:saturation sat="142000"/>
                    </a14:imgEffect>
                    <a14:imgEffect>
                      <a14:brightnessContrast bright="12000" contrast="21000"/>
                    </a14:imgEffect>
                  </a14:imgLayer>
                </a14:imgProps>
              </a:ext>
              <a:ext uri="{28A0092B-C50C-407E-A947-70E740481C1C}">
                <a14:useLocalDpi xmlns:a14="http://schemas.microsoft.com/office/drawing/2010/main" val="0"/>
              </a:ext>
            </a:extLst>
          </a:blip>
          <a:srcRect t="15599"/>
          <a:stretch/>
        </p:blipFill>
        <p:spPr bwMode="auto">
          <a:xfrm>
            <a:off x="1" y="1295400"/>
            <a:ext cx="9123556" cy="55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41861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Therese\Desktop\pix\sinner_t_shirt-r481032ea3f0b475fa62673a6a780d8c0_8naxf_32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8000"/>
                    </a14:imgEffect>
                    <a14:imgEffect>
                      <a14:colorTemperature colorTemp="5840"/>
                    </a14:imgEffect>
                    <a14:imgEffect>
                      <a14:saturation sat="148000"/>
                    </a14:imgEffect>
                    <a14:imgEffect>
                      <a14:brightnessContrast bright="-6000" contrast="35000"/>
                    </a14:imgEffect>
                  </a14:imgLayer>
                </a14:imgProps>
              </a:ext>
              <a:ext uri="{28A0092B-C50C-407E-A947-70E740481C1C}">
                <a14:useLocalDpi xmlns:a14="http://schemas.microsoft.com/office/drawing/2010/main" val="0"/>
              </a:ext>
            </a:extLst>
          </a:blip>
          <a:srcRect r="9073"/>
          <a:stretch/>
        </p:blipFill>
        <p:spPr bwMode="auto">
          <a:xfrm>
            <a:off x="3200400" y="0"/>
            <a:ext cx="594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3733800" cy="6861313"/>
          </a:xfrm>
          <a:solidFill>
            <a:schemeClr val="bg1"/>
          </a:solidFill>
        </p:spPr>
        <p:txBody>
          <a:bodyPr/>
          <a:lstStyle/>
          <a:p>
            <a:pPr marL="0" indent="0">
              <a:buNone/>
            </a:pPr>
            <a:r>
              <a:rPr lang="en-US" sz="3400" dirty="0"/>
              <a:t>Verse: “For God did not send His Son into the world to say it is guilty. </a:t>
            </a:r>
            <a:endParaRPr lang="en-US" sz="3400" dirty="0" smtClean="0"/>
          </a:p>
          <a:p>
            <a:pPr marL="0" indent="0">
              <a:buNone/>
            </a:pPr>
            <a:r>
              <a:rPr lang="en-US" sz="3400" dirty="0" smtClean="0"/>
              <a:t>He </a:t>
            </a:r>
            <a:r>
              <a:rPr lang="en-US" sz="3400" dirty="0"/>
              <a:t>sent His Son so the world might be saved from the punishment of sin by Him.” </a:t>
            </a:r>
            <a:endParaRPr lang="en-US" sz="3400" dirty="0" smtClean="0"/>
          </a:p>
          <a:p>
            <a:pPr marL="0" indent="0" algn="r">
              <a:buNone/>
            </a:pPr>
            <a:r>
              <a:rPr lang="en-US" sz="2000" b="0" dirty="0" smtClean="0"/>
              <a:t>	John </a:t>
            </a:r>
            <a:r>
              <a:rPr lang="en-US" sz="2000" b="0" dirty="0"/>
              <a:t>3:17</a:t>
            </a:r>
          </a:p>
        </p:txBody>
      </p:sp>
    </p:spTree>
    <p:extLst>
      <p:ext uri="{BB962C8B-B14F-4D97-AF65-F5344CB8AC3E}">
        <p14:creationId xmlns:p14="http://schemas.microsoft.com/office/powerpoint/2010/main" val="6720986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http://campaignkerusso.org/?p=10863</a:t>
            </a:r>
            <a:r>
              <a:rPr lang="en-US" sz="2000" b="1" dirty="0"/>
              <a:t> </a:t>
            </a:r>
          </a:p>
          <a:p>
            <a:pPr algn="ctr"/>
            <a:endParaRPr lang="en-US" sz="2000" b="1" u="sng"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3776863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pPr algn="l"/>
            <a:r>
              <a:rPr lang="en-US" sz="3000" dirty="0"/>
              <a:t>Truth #5: The blood of Jesus Christ is the only acceptable payment for our sins</a:t>
            </a:r>
            <a:r>
              <a:rPr lang="en-US" sz="3000" dirty="0" smtClean="0"/>
              <a:t>.</a:t>
            </a:r>
            <a:endParaRPr lang="en-US" sz="3000" dirty="0"/>
          </a:p>
        </p:txBody>
      </p:sp>
      <p:pic>
        <p:nvPicPr>
          <p:cNvPr id="4" name="Picture 4" descr="C:\Users\Therese\Desktop\pix\cros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8000"/>
                    </a14:imgEffect>
                    <a14:imgEffect>
                      <a14:colorTemperature colorTemp="7495"/>
                    </a14:imgEffect>
                    <a14:imgEffect>
                      <a14:saturation sat="107000"/>
                    </a14:imgEffect>
                    <a14:imgEffect>
                      <a14:brightnessContrast bright="10000" contrast="30000"/>
                    </a14:imgEffect>
                  </a14:imgLayer>
                </a14:imgProps>
              </a:ext>
              <a:ext uri="{28A0092B-C50C-407E-A947-70E740481C1C}">
                <a14:useLocalDpi xmlns:a14="http://schemas.microsoft.com/office/drawing/2010/main" val="0"/>
              </a:ext>
            </a:extLst>
          </a:blip>
          <a:srcRect/>
          <a:stretch>
            <a:fillRect/>
          </a:stretch>
        </p:blipFill>
        <p:spPr bwMode="auto">
          <a:xfrm>
            <a:off x="685800" y="982701"/>
            <a:ext cx="78486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87099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Therese\Desktop\pix\8809188_ori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6000"/>
                    </a14:imgEffect>
                    <a14:imgEffect>
                      <a14:colorTemperature colorTemp="3580"/>
                    </a14:imgEffect>
                    <a14:imgEffect>
                      <a14:saturation sat="145000"/>
                    </a14:imgEffect>
                    <a14:imgEffect>
                      <a14:brightnessContrast bright="33000" contrast="20000"/>
                    </a14:imgEffect>
                  </a14:imgLayer>
                </a14:imgProps>
              </a:ext>
              <a:ext uri="{28A0092B-C50C-407E-A947-70E740481C1C}">
                <a14:useLocalDpi xmlns:a14="http://schemas.microsoft.com/office/drawing/2010/main" val="0"/>
              </a:ext>
            </a:extLst>
          </a:blip>
          <a:srcRect/>
          <a:stretch>
            <a:fillRect/>
          </a:stretch>
        </p:blipFill>
        <p:spPr bwMode="auto">
          <a:xfrm>
            <a:off x="1066800" y="31595"/>
            <a:ext cx="7162800" cy="680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21101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Therese\Desktop\pix\fig,red,mens,ffffff_u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0000"/>
                    </a14:imgEffect>
                    <a14:imgEffect>
                      <a14:colorTemperature colorTemp="6084"/>
                    </a14:imgEffect>
                    <a14:imgEffect>
                      <a14:saturation sat="240000"/>
                    </a14:imgEffect>
                    <a14:imgEffect>
                      <a14:brightnessContrast bright="16000" contrast="15000"/>
                    </a14:imgEffect>
                  </a14:imgLayer>
                </a14:imgProps>
              </a:ext>
              <a:ext uri="{28A0092B-C50C-407E-A947-70E740481C1C}">
                <a14:useLocalDpi xmlns:a14="http://schemas.microsoft.com/office/drawing/2010/main" val="0"/>
              </a:ext>
            </a:extLst>
          </a:blip>
          <a:srcRect/>
          <a:stretch>
            <a:fillRect/>
          </a:stretch>
        </p:blipFill>
        <p:spPr bwMode="auto">
          <a:xfrm>
            <a:off x="-55735" y="0"/>
            <a:ext cx="91997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Therese\Desktop\pix\debt.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6000"/>
                    </a14:imgEffect>
                    <a14:imgEffect>
                      <a14:colorTemperature colorTemp="6084"/>
                    </a14:imgEffect>
                    <a14:imgEffect>
                      <a14:saturation sat="192000"/>
                    </a14:imgEffect>
                    <a14:imgEffect>
                      <a14:brightnessContrast bright="7000" contrast="63000"/>
                    </a14:imgEffect>
                  </a14:imgLayer>
                </a14:imgProps>
              </a:ext>
              <a:ext uri="{28A0092B-C50C-407E-A947-70E740481C1C}">
                <a14:useLocalDpi xmlns:a14="http://schemas.microsoft.com/office/drawing/2010/main" val="0"/>
              </a:ext>
            </a:extLst>
          </a:blip>
          <a:srcRect l="14454" t="7373" r="10208" b="14404"/>
          <a:stretch/>
        </p:blipFill>
        <p:spPr bwMode="auto">
          <a:xfrm>
            <a:off x="-55736" y="3639510"/>
            <a:ext cx="3408535" cy="3218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9890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Therese\Desktop\pix\paid-in-full_t_nv-608x456.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5000"/>
                    </a14:imgEffect>
                    <a14:imgEffect>
                      <a14:colorTemperature colorTemp="5505"/>
                    </a14:imgEffect>
                    <a14:imgEffect>
                      <a14:saturation sat="221000"/>
                    </a14:imgEffect>
                    <a14:imgEffect>
                      <a14:brightnessContrast bright="7000" contrast="31000"/>
                    </a14:imgEffect>
                  </a14:imgLayer>
                </a14:imgProps>
              </a:ext>
              <a:ext uri="{28A0092B-C50C-407E-A947-70E740481C1C}">
                <a14:useLocalDpi xmlns:a14="http://schemas.microsoft.com/office/drawing/2010/main" val="0"/>
              </a:ext>
            </a:extLst>
          </a:blip>
          <a:srcRect/>
          <a:stretch>
            <a:fillRect/>
          </a:stretch>
        </p:blipFill>
        <p:spPr bwMode="auto">
          <a:xfrm>
            <a:off x="0" y="-23180"/>
            <a:ext cx="9144000" cy="685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9000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516" y="0"/>
            <a:ext cx="4667483" cy="3810000"/>
          </a:xfrm>
        </p:spPr>
        <p:txBody>
          <a:bodyPr/>
          <a:lstStyle/>
          <a:p>
            <a:pPr algn="l">
              <a:lnSpc>
                <a:spcPct val="100000"/>
              </a:lnSpc>
            </a:pPr>
            <a:r>
              <a:rPr lang="en-US" sz="3600" dirty="0"/>
              <a:t>False: Good works, </a:t>
            </a:r>
            <a:r>
              <a:rPr lang="en-US" sz="3600" dirty="0" smtClean="0"/>
              <a:t>good thoughts </a:t>
            </a:r>
            <a:r>
              <a:rPr lang="en-US" sz="3600" dirty="0"/>
              <a:t>and </a:t>
            </a:r>
            <a:r>
              <a:rPr lang="en-US" sz="3600" dirty="0" smtClean="0"/>
              <a:t>religious rituals </a:t>
            </a:r>
            <a:r>
              <a:rPr lang="en-US" sz="3600" dirty="0"/>
              <a:t>will satisfy </a:t>
            </a:r>
            <a:r>
              <a:rPr lang="en-US" sz="3600" dirty="0" smtClean="0"/>
              <a:t>God’s </a:t>
            </a:r>
            <a:r>
              <a:rPr lang="en-US" sz="3600" smtClean="0"/>
              <a:t>holiness and His </a:t>
            </a:r>
            <a:r>
              <a:rPr lang="en-US" sz="3600" dirty="0" smtClean="0"/>
              <a:t>righteous justice</a:t>
            </a:r>
            <a:r>
              <a:rPr lang="en-US" sz="3600" dirty="0"/>
              <a:t>. </a:t>
            </a:r>
          </a:p>
        </p:txBody>
      </p:sp>
      <p:pic>
        <p:nvPicPr>
          <p:cNvPr id="23554" name="Picture 2" descr="http://gnesiolutheran.com/wp-content/uploads/2011/09/Offering-good-works.jpg"/>
          <p:cNvPicPr>
            <a:picLocks noChangeAspect="1" noChangeArrowheads="1"/>
          </p:cNvPicPr>
          <p:nvPr/>
        </p:nvPicPr>
        <p:blipFill rotWithShape="1">
          <a:blip r:embed="rId2">
            <a:extLst>
              <a:ext uri="{28A0092B-C50C-407E-A947-70E740481C1C}">
                <a14:useLocalDpi xmlns:a14="http://schemas.microsoft.com/office/drawing/2010/main" val="0"/>
              </a:ext>
            </a:extLst>
          </a:blip>
          <a:srcRect l="2800" t="4271" r="16529"/>
          <a:stretch/>
        </p:blipFill>
        <p:spPr bwMode="auto">
          <a:xfrm>
            <a:off x="14869" y="0"/>
            <a:ext cx="44616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96881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buNone/>
            </a:pPr>
            <a:r>
              <a:rPr lang="en-US" sz="3000" dirty="0"/>
              <a:t>Verse: “Because of the blood of Christ, we are bought and made free from the punishment of sin. And because of His blood, our sins are </a:t>
            </a:r>
            <a:r>
              <a:rPr lang="en-US" sz="3000" dirty="0" smtClean="0"/>
              <a:t>forgiven.” </a:t>
            </a:r>
            <a:r>
              <a:rPr lang="en-US" sz="2000" b="0" dirty="0" smtClean="0"/>
              <a:t>Ephesians </a:t>
            </a:r>
            <a:r>
              <a:rPr lang="en-US" sz="2000" b="0" dirty="0"/>
              <a:t>1:7 </a:t>
            </a:r>
          </a:p>
        </p:txBody>
      </p:sp>
      <p:pic>
        <p:nvPicPr>
          <p:cNvPr id="30722" name="Picture 2" descr="C:\Users\Therese\Desktop\pix\crown-of-thorn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62000"/>
                    </a14:imgEffect>
                    <a14:imgEffect>
                      <a14:colorTemperature colorTemp="11500"/>
                    </a14:imgEffect>
                    <a14:imgEffect>
                      <a14:saturation sat="226000"/>
                    </a14:imgEffect>
                    <a14:imgEffect>
                      <a14:brightnessContrast bright="22000" contrast="36000"/>
                    </a14:imgEffect>
                  </a14:imgLayer>
                </a14:imgProps>
              </a:ext>
              <a:ext uri="{28A0092B-C50C-407E-A947-70E740481C1C}">
                <a14:useLocalDpi xmlns:a14="http://schemas.microsoft.com/office/drawing/2010/main" val="0"/>
              </a:ext>
            </a:extLst>
          </a:blip>
          <a:srcRect b="26526"/>
          <a:stretch/>
        </p:blipFill>
        <p:spPr bwMode="auto">
          <a:xfrm>
            <a:off x="-33454" y="1981201"/>
            <a:ext cx="9177454"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4139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45859" cy="6400800"/>
          </a:xfrm>
        </p:spPr>
        <p:txBody>
          <a:bodyPr/>
          <a:lstStyle/>
          <a:p>
            <a:pPr algn="l">
              <a:lnSpc>
                <a:spcPct val="100000"/>
              </a:lnSpc>
            </a:pPr>
            <a:r>
              <a:rPr lang="en-US" sz="4400" dirty="0"/>
              <a:t>Truth #6: </a:t>
            </a:r>
            <a:r>
              <a:rPr lang="en-US" sz="4400" dirty="0" smtClean="0"/>
              <a:t>Jesus Christ </a:t>
            </a:r>
            <a:r>
              <a:rPr lang="en-US" sz="4400" dirty="0"/>
              <a:t>was buried and the Father raised Him bodily from the dead on the third day</a:t>
            </a:r>
            <a:r>
              <a:rPr lang="en-US" sz="4400" dirty="0" smtClean="0"/>
              <a:t>.</a:t>
            </a:r>
            <a:endParaRPr lang="en-US" sz="4400" dirty="0"/>
          </a:p>
        </p:txBody>
      </p:sp>
      <p:pic>
        <p:nvPicPr>
          <p:cNvPr id="31746" name="Picture 2" descr="C:\Users\Therese\Desktop\pix\ressurection.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0000"/>
                    </a14:imgEffect>
                    <a14:imgEffect>
                      <a14:colorTemperature colorTemp="7586"/>
                    </a14:imgEffect>
                    <a14:imgEffect>
                      <a14:saturation sat="268000"/>
                    </a14:imgEffect>
                    <a14:imgEffect>
                      <a14:brightnessContrast bright="-7000" contrast="43000"/>
                    </a14:imgEffect>
                  </a14:imgLayer>
                </a14:imgProps>
              </a:ext>
              <a:ext uri="{28A0092B-C50C-407E-A947-70E740481C1C}">
                <a14:useLocalDpi xmlns:a14="http://schemas.microsoft.com/office/drawing/2010/main" val="0"/>
              </a:ext>
            </a:extLst>
          </a:blip>
          <a:srcRect/>
          <a:stretch>
            <a:fillRect/>
          </a:stretch>
        </p:blipFill>
        <p:spPr bwMode="auto">
          <a:xfrm>
            <a:off x="3845859" y="0"/>
            <a:ext cx="5298142"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12635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http://cdn2.whatchristianswanttoknow.com/wp-content/uploads/2013/02/How-to-identify-a-false-prophet.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2000"/>
                    </a14:imgEffect>
                    <a14:imgEffect>
                      <a14:colorTemperature colorTemp="6412"/>
                    </a14:imgEffect>
                    <a14:imgEffect>
                      <a14:saturation sat="299000"/>
                    </a14:imgEffect>
                    <a14:imgEffect>
                      <a14:brightnessContrast bright="3000" contrast="-29000"/>
                    </a14:imgEffect>
                  </a14:imgLayer>
                </a14:imgProps>
              </a:ex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0"/>
            <a:ext cx="5105400" cy="6861313"/>
          </a:xfrm>
          <a:solidFill>
            <a:schemeClr val="bg1"/>
          </a:solidFill>
        </p:spPr>
        <p:txBody>
          <a:bodyPr/>
          <a:lstStyle/>
          <a:p>
            <a:pPr marL="0" indent="0" algn="ctr">
              <a:buNone/>
            </a:pPr>
            <a:r>
              <a:rPr lang="en-US" sz="3200" dirty="0" smtClean="0"/>
              <a:t>Very Dangerous </a:t>
            </a:r>
          </a:p>
          <a:p>
            <a:pPr marL="0" indent="0" algn="ctr">
              <a:buNone/>
            </a:pPr>
            <a:r>
              <a:rPr lang="en-US" sz="3200" dirty="0" smtClean="0"/>
              <a:t>False Teachings</a:t>
            </a:r>
          </a:p>
          <a:p>
            <a:r>
              <a:rPr lang="en-US" sz="2600" dirty="0" smtClean="0"/>
              <a:t>Jesus Christ is not  the fullness of God in a human body.</a:t>
            </a:r>
          </a:p>
          <a:p>
            <a:r>
              <a:rPr lang="en-US" sz="2600" dirty="0" smtClean="0"/>
              <a:t>Jesus Christ never died.</a:t>
            </a:r>
          </a:p>
          <a:p>
            <a:r>
              <a:rPr lang="en-US" sz="2600" dirty="0" smtClean="0"/>
              <a:t>Jesus </a:t>
            </a:r>
            <a:r>
              <a:rPr lang="en-US" sz="2600" dirty="0"/>
              <a:t>Christ was never buried</a:t>
            </a:r>
            <a:r>
              <a:rPr lang="en-US" sz="2600" dirty="0" smtClean="0"/>
              <a:t>.</a:t>
            </a:r>
          </a:p>
          <a:p>
            <a:r>
              <a:rPr lang="en-US" sz="2600" dirty="0" smtClean="0"/>
              <a:t>Jesus Christ’s body never rose from the dead. </a:t>
            </a:r>
          </a:p>
          <a:p>
            <a:pPr marL="0" indent="0">
              <a:buNone/>
            </a:pPr>
            <a:r>
              <a:rPr lang="en-US" sz="2600" dirty="0" smtClean="0"/>
              <a:t>These are dangerous teachings because if any of these were true, we would still be under penalty of death for our sins.</a:t>
            </a:r>
          </a:p>
        </p:txBody>
      </p:sp>
    </p:spTree>
    <p:extLst>
      <p:ext uri="{BB962C8B-B14F-4D97-AF65-F5344CB8AC3E}">
        <p14:creationId xmlns:p14="http://schemas.microsoft.com/office/powerpoint/2010/main" val="77675353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2000"/>
                    </a14:imgEffect>
                    <a14:imgEffect>
                      <a14:colorTemperature colorTemp="9165"/>
                    </a14:imgEffect>
                    <a14:imgEffect>
                      <a14:saturation sat="148000"/>
                    </a14:imgEffect>
                    <a14:imgEffect>
                      <a14:brightnessContrast contrast="24000"/>
                    </a14:imgEffect>
                  </a14:imgLayer>
                </a14:imgProps>
              </a:ext>
              <a:ext uri="{28A0092B-C50C-407E-A947-70E740481C1C}">
                <a14:useLocalDpi xmlns:a14="http://schemas.microsoft.com/office/drawing/2010/main" val="0"/>
              </a:ext>
            </a:extLst>
          </a:blip>
          <a:srcRect r="15744"/>
          <a:stretch/>
        </p:blipFill>
        <p:spPr bwMode="auto">
          <a:xfrm>
            <a:off x="1397620" y="0"/>
            <a:ext cx="7727795" cy="687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0"/>
            <a:ext cx="3124200" cy="6861314"/>
          </a:xfrm>
          <a:solidFill>
            <a:srgbClr val="002060">
              <a:alpha val="89000"/>
            </a:srgbClr>
          </a:solidFill>
          <a:effectLst>
            <a:glow rad="279400">
              <a:schemeClr val="tx1">
                <a:alpha val="53000"/>
              </a:schemeClr>
            </a:glow>
          </a:effectLst>
        </p:spPr>
        <p:txBody>
          <a:bodyPr/>
          <a:lstStyle/>
          <a:p>
            <a:pPr marL="0" indent="0">
              <a:buNone/>
            </a:pPr>
            <a:r>
              <a:rPr lang="en-US" sz="3000" dirty="0" smtClean="0"/>
              <a:t>Verse</a:t>
            </a:r>
            <a:r>
              <a:rPr lang="en-US" sz="3000" dirty="0"/>
              <a:t>: “I am the Living One. I was dead, but look, I am alive forever. </a:t>
            </a:r>
            <a:endParaRPr lang="en-US" sz="3000" dirty="0" smtClean="0"/>
          </a:p>
          <a:p>
            <a:pPr marL="0" indent="0">
              <a:buNone/>
            </a:pPr>
            <a:r>
              <a:rPr lang="en-US" sz="3000" dirty="0" smtClean="0"/>
              <a:t>I </a:t>
            </a:r>
            <a:r>
              <a:rPr lang="en-US" sz="3000" dirty="0"/>
              <a:t>have power </a:t>
            </a:r>
            <a:endParaRPr lang="en-US" sz="3000" dirty="0" smtClean="0"/>
          </a:p>
          <a:p>
            <a:pPr marL="0" indent="0">
              <a:buNone/>
            </a:pPr>
            <a:r>
              <a:rPr lang="en-US" sz="3000" dirty="0" smtClean="0"/>
              <a:t>over </a:t>
            </a:r>
            <a:r>
              <a:rPr lang="en-US" sz="3000" dirty="0"/>
              <a:t>death </a:t>
            </a:r>
            <a:endParaRPr lang="en-US" sz="3000" dirty="0" smtClean="0"/>
          </a:p>
          <a:p>
            <a:pPr marL="0" indent="0">
              <a:buNone/>
            </a:pPr>
            <a:r>
              <a:rPr lang="en-US" sz="3000" dirty="0" smtClean="0"/>
              <a:t>and </a:t>
            </a:r>
            <a:r>
              <a:rPr lang="en-US" sz="3000" dirty="0"/>
              <a:t>hell.” </a:t>
            </a:r>
            <a:endParaRPr lang="en-US" sz="3000" dirty="0" smtClean="0"/>
          </a:p>
          <a:p>
            <a:pPr marL="0" indent="0">
              <a:buNone/>
            </a:pPr>
            <a:r>
              <a:rPr lang="en-US" sz="2000" dirty="0" smtClean="0"/>
              <a:t>Revelation 1:18</a:t>
            </a:r>
            <a:endParaRPr lang="en-US" sz="2000" dirty="0"/>
          </a:p>
        </p:txBody>
      </p:sp>
    </p:spTree>
    <p:extLst>
      <p:ext uri="{BB962C8B-B14F-4D97-AF65-F5344CB8AC3E}">
        <p14:creationId xmlns:p14="http://schemas.microsoft.com/office/powerpoint/2010/main" val="283899171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899"/>
            <a:ext cx="5105400" cy="3692499"/>
          </a:xfrm>
        </p:spPr>
        <p:txBody>
          <a:bodyPr/>
          <a:lstStyle/>
          <a:p>
            <a:pPr algn="l">
              <a:lnSpc>
                <a:spcPct val="100000"/>
              </a:lnSpc>
            </a:pPr>
            <a:r>
              <a:rPr lang="en-US" sz="4400" dirty="0"/>
              <a:t>Truth #7: We must be sorry for our sins and ask Jesus </a:t>
            </a:r>
            <a:r>
              <a:rPr lang="en-US" sz="4400" dirty="0" smtClean="0"/>
              <a:t>to forgive &amp; </a:t>
            </a:r>
            <a:r>
              <a:rPr lang="en-US" sz="4400" dirty="0"/>
              <a:t>save us</a:t>
            </a:r>
            <a:r>
              <a:rPr lang="en-US" sz="4400" dirty="0" smtClean="0"/>
              <a:t>.</a:t>
            </a:r>
            <a:endParaRPr lang="en-US" sz="4400" dirty="0"/>
          </a:p>
        </p:txBody>
      </p:sp>
      <p:pic>
        <p:nvPicPr>
          <p:cNvPr id="34818" name="Picture 2" descr="C:\Users\Therese\Desktop\pix\Lament\Heart Insid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9000"/>
                    </a14:imgEffect>
                    <a14:imgEffect>
                      <a14:colorTemperature colorTemp="6832"/>
                    </a14:imgEffect>
                    <a14:imgEffect>
                      <a14:saturation sat="124000"/>
                    </a14:imgEffect>
                    <a14:imgEffect>
                      <a14:brightnessContrast bright="4000" contrast="14000"/>
                    </a14:imgEffect>
                  </a14:imgLayer>
                </a14:imgProps>
              </a:ext>
              <a:ext uri="{28A0092B-C50C-407E-A947-70E740481C1C}">
                <a14:useLocalDpi xmlns:a14="http://schemas.microsoft.com/office/drawing/2010/main" val="0"/>
              </a:ext>
            </a:extLst>
          </a:blip>
          <a:srcRect/>
          <a:stretch>
            <a:fillRect/>
          </a:stretch>
        </p:blipFill>
        <p:spPr bwMode="auto">
          <a:xfrm>
            <a:off x="5105400" y="26020"/>
            <a:ext cx="4038600" cy="6852158"/>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C:\Users\Therese\Desktop\pix\Lament\Repentance_by_bkitten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3000"/>
                    </a14:imgEffect>
                    <a14:imgEffect>
                      <a14:colorTemperature colorTemp="8903"/>
                    </a14:imgEffect>
                    <a14:imgEffect>
                      <a14:saturation sat="178000"/>
                    </a14:imgEffect>
                    <a14:imgEffect>
                      <a14:brightnessContrast bright="9000" contrast="-1000"/>
                    </a14:imgEffect>
                  </a14:imgLayer>
                </a14:imgProps>
              </a:ext>
              <a:ext uri="{28A0092B-C50C-407E-A947-70E740481C1C}">
                <a14:useLocalDpi xmlns:a14="http://schemas.microsoft.com/office/drawing/2010/main" val="0"/>
              </a:ext>
            </a:extLst>
          </a:blip>
          <a:srcRect/>
          <a:stretch>
            <a:fillRect/>
          </a:stretch>
        </p:blipFill>
        <p:spPr bwMode="auto">
          <a:xfrm>
            <a:off x="304800" y="3875461"/>
            <a:ext cx="4495800" cy="29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62576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 y="0"/>
            <a:ext cx="9167446" cy="4343400"/>
          </a:xfrm>
        </p:spPr>
        <p:txBody>
          <a:bodyPr/>
          <a:lstStyle/>
          <a:p>
            <a:r>
              <a:rPr lang="en-US" sz="3200" dirty="0" smtClean="0"/>
              <a:t>Next Slide - Song: </a:t>
            </a:r>
            <a:br>
              <a:rPr lang="en-US" sz="3200" dirty="0" smtClean="0"/>
            </a:br>
            <a:r>
              <a:rPr lang="en-US" sz="3200" dirty="0" smtClean="0"/>
              <a:t>Every Knee Shall Bow</a:t>
            </a:r>
            <a:br>
              <a:rPr lang="en-US" sz="3200" dirty="0" smtClean="0"/>
            </a:br>
            <a:r>
              <a:rPr lang="en-US" sz="3200" dirty="0"/>
              <a:t/>
            </a:r>
            <a:br>
              <a:rPr lang="en-US" sz="3200" dirty="0"/>
            </a:br>
            <a:r>
              <a:rPr lang="en-US" sz="3200" dirty="0" smtClean="0"/>
              <a:t>Download </a:t>
            </a:r>
            <a:r>
              <a:rPr lang="en-US" sz="3200" dirty="0"/>
              <a:t>Here:</a:t>
            </a:r>
            <a:br>
              <a:rPr lang="en-US" sz="3200" dirty="0"/>
            </a:br>
            <a:r>
              <a:rPr lang="en-US" sz="2400" dirty="0">
                <a:hlinkClick r:id="rId2"/>
              </a:rPr>
              <a:t>http://</a:t>
            </a:r>
            <a:r>
              <a:rPr lang="en-US" sz="2400" dirty="0" smtClean="0">
                <a:hlinkClick r:id="rId2"/>
              </a:rPr>
              <a:t>youtu.be/fQUq5rwodVo</a:t>
            </a:r>
            <a:r>
              <a:rPr lang="en-US" sz="2400" dirty="0" smtClean="0"/>
              <a:t> </a:t>
            </a:r>
            <a:r>
              <a:rPr lang="en-US" dirty="0" smtClean="0"/>
              <a:t/>
            </a:r>
            <a:br>
              <a:rPr lang="en-US" dirty="0" smtClean="0"/>
            </a:br>
            <a:endParaRPr lang="en-US" dirty="0"/>
          </a:p>
        </p:txBody>
      </p:sp>
    </p:spTree>
    <p:extLst>
      <p:ext uri="{BB962C8B-B14F-4D97-AF65-F5344CB8AC3E}">
        <p14:creationId xmlns:p14="http://schemas.microsoft.com/office/powerpoint/2010/main" val="32468843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bg1"/>
          </a:solidFill>
        </p:spPr>
        <p:txBody>
          <a:bodyPr/>
          <a:lstStyle/>
          <a:p>
            <a:pPr algn="l">
              <a:lnSpc>
                <a:spcPct val="100000"/>
              </a:lnSpc>
            </a:pPr>
            <a:r>
              <a:rPr lang="en-US" sz="3000" dirty="0"/>
              <a:t>False: As long as our good works exceed our sins, God will be </a:t>
            </a:r>
            <a:r>
              <a:rPr lang="en-US" sz="3000" dirty="0" smtClean="0"/>
              <a:t>satisfied with our goodness.</a:t>
            </a:r>
            <a:endParaRPr lang="en-US" sz="3000" dirty="0"/>
          </a:p>
        </p:txBody>
      </p:sp>
      <p:pic>
        <p:nvPicPr>
          <p:cNvPr id="1026" name="Picture 2" descr="http://3.bp.blogspot.com/-oof8IJgCRVQ/Uel8bFX3aNI/AAAAAAAAABs/B_DFIu8bNJo/s1600/Saved%2BBy%2BGrace%2BClothinglin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 y="4114800"/>
            <a:ext cx="9144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6811108" y="6096000"/>
            <a:ext cx="2057400" cy="3048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effectLst/>
              <a:latin typeface="Verdana" pitchFamily="34" charset="0"/>
            </a:endParaRPr>
          </a:p>
        </p:txBody>
      </p:sp>
      <p:pic>
        <p:nvPicPr>
          <p:cNvPr id="1028" name="Picture 4" descr="http://s3.amazonaws.com/rapgenius/tumblr_static_scale-unbalanced.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060937"/>
            <a:ext cx="3810000"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7510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585"/>
            <a:ext cx="9144000" cy="2684585"/>
          </a:xfrm>
        </p:spPr>
        <p:txBody>
          <a:bodyPr/>
          <a:lstStyle/>
          <a:p>
            <a:pPr marL="0" indent="0">
              <a:buNone/>
            </a:pPr>
            <a:r>
              <a:rPr lang="en-US" dirty="0"/>
              <a:t>Verse: </a:t>
            </a:r>
            <a:r>
              <a:rPr lang="en-US" dirty="0" smtClean="0"/>
              <a:t>“Wash </a:t>
            </a:r>
            <a:r>
              <a:rPr lang="en-US" dirty="0"/>
              <a:t>your hands, you sinners. Clean up your </a:t>
            </a:r>
            <a:r>
              <a:rPr lang="en-US" dirty="0" smtClean="0"/>
              <a:t>hearts… Be </a:t>
            </a:r>
            <a:r>
              <a:rPr lang="en-US" dirty="0"/>
              <a:t>sorry for your sins and cry because of them. Be sad and do not laugh. Let your joy be turned to </a:t>
            </a:r>
            <a:r>
              <a:rPr lang="en-US" dirty="0" smtClean="0"/>
              <a:t>sorrow. Let </a:t>
            </a:r>
            <a:r>
              <a:rPr lang="en-US" dirty="0"/>
              <a:t>yourself be brought low before the Lord. Then He will lift you up and help you.” </a:t>
            </a:r>
            <a:r>
              <a:rPr lang="en-US" sz="2000" b="0" dirty="0"/>
              <a:t>James 4:8-10</a:t>
            </a:r>
          </a:p>
        </p:txBody>
      </p:sp>
      <p:pic>
        <p:nvPicPr>
          <p:cNvPr id="3075" name="Picture 3" descr="C:\Users\Therese\Desktop\pix\New folder\Lament\closer2go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2000"/>
                    </a14:imgEffect>
                    <a14:imgEffect>
                      <a14:colorTemperature colorTemp="8995"/>
                    </a14:imgEffect>
                    <a14:imgEffect>
                      <a14:saturation sat="103000"/>
                    </a14:imgEffect>
                    <a14:imgEffect>
                      <a14:brightnessContrast bright="28000" contrast="-7000"/>
                    </a14:imgEffect>
                  </a14:imgLayer>
                </a14:imgProps>
              </a:ext>
              <a:ext uri="{28A0092B-C50C-407E-A947-70E740481C1C}">
                <a14:useLocalDpi xmlns:a14="http://schemas.microsoft.com/office/drawing/2010/main" val="0"/>
              </a:ext>
            </a:extLst>
          </a:blip>
          <a:srcRect t="16789" b="11403"/>
          <a:stretch/>
        </p:blipFill>
        <p:spPr bwMode="auto">
          <a:xfrm>
            <a:off x="0" y="2743201"/>
            <a:ext cx="9144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83232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Therese\Desktop\pix\john3-3wm.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3000"/>
                    </a14:imgEffect>
                    <a14:imgEffect>
                      <a14:colorTemperature colorTemp="7087"/>
                    </a14:imgEffect>
                    <a14:imgEffect>
                      <a14:brightnessContrast bright="13000" contrast="-1000"/>
                    </a14:imgEffect>
                  </a14:imgLayer>
                </a14:imgProps>
              </a:ext>
              <a:ext uri="{28A0092B-C50C-407E-A947-70E740481C1C}">
                <a14:useLocalDpi xmlns:a14="http://schemas.microsoft.com/office/drawing/2010/main" val="0"/>
              </a:ext>
            </a:extLst>
          </a:blip>
          <a:srcRect/>
          <a:stretch>
            <a:fillRect/>
          </a:stretch>
        </p:blipFill>
        <p:spPr bwMode="auto">
          <a:xfrm>
            <a:off x="-11724" y="-9770"/>
            <a:ext cx="9155724" cy="68677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90600"/>
          </a:xfrm>
          <a:solidFill>
            <a:schemeClr val="bg1"/>
          </a:solidFill>
        </p:spPr>
        <p:txBody>
          <a:bodyPr/>
          <a:lstStyle/>
          <a:p>
            <a:r>
              <a:rPr lang="en-US" sz="3000" dirty="0"/>
              <a:t>Truth #8: When we ask </a:t>
            </a:r>
            <a:r>
              <a:rPr lang="en-US" sz="3000" dirty="0" smtClean="0"/>
              <a:t>Jesus Christ to </a:t>
            </a:r>
            <a:r>
              <a:rPr lang="en-US" sz="3000" dirty="0"/>
              <a:t>save us, He will cause us to be reborn as a child of God</a:t>
            </a:r>
            <a:r>
              <a:rPr lang="en-US" sz="3000" dirty="0" smtClean="0"/>
              <a:t>.</a:t>
            </a:r>
            <a:endParaRPr lang="en-US" sz="3000" dirty="0"/>
          </a:p>
        </p:txBody>
      </p:sp>
    </p:spTree>
    <p:extLst>
      <p:ext uri="{BB962C8B-B14F-4D97-AF65-F5344CB8AC3E}">
        <p14:creationId xmlns:p14="http://schemas.microsoft.com/office/powerpoint/2010/main" val="215538650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herese\Desktop\pix\matthew.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9000"/>
                    </a14:imgEffect>
                    <a14:imgEffect>
                      <a14:colorTemperature colorTemp="6418"/>
                    </a14:imgEffect>
                    <a14:imgEffect>
                      <a14:saturation sat="98000"/>
                    </a14:imgEffect>
                    <a14:imgEffect>
                      <a14:brightnessContrast bright="10000" contrast="27000"/>
                    </a14:imgEffect>
                  </a14:imgLayer>
                </a14:imgProps>
              </a:ext>
              <a:ext uri="{28A0092B-C50C-407E-A947-70E740481C1C}">
                <a14:useLocalDpi xmlns:a14="http://schemas.microsoft.com/office/drawing/2010/main" val="0"/>
              </a:ext>
            </a:extLst>
          </a:blip>
          <a:srcRect b="9407"/>
          <a:stretch/>
        </p:blipFill>
        <p:spPr bwMode="auto">
          <a:xfrm>
            <a:off x="0" y="3534"/>
            <a:ext cx="9144000" cy="685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58120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False: We can better ourselves.</a:t>
            </a:r>
          </a:p>
        </p:txBody>
      </p:sp>
      <p:pic>
        <p:nvPicPr>
          <p:cNvPr id="614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3000"/>
                    </a14:imgEffect>
                    <a14:imgEffect>
                      <a14:colorTemperature colorTemp="10335"/>
                    </a14:imgEffect>
                    <a14:imgEffect>
                      <a14:saturation sat="129000"/>
                    </a14:imgEffect>
                    <a14:imgEffect>
                      <a14:brightnessContrast bright="11000" contrast="27000"/>
                    </a14:imgEffect>
                  </a14:imgLayer>
                </a14:imgProps>
              </a:ext>
              <a:ext uri="{28A0092B-C50C-407E-A947-70E740481C1C}">
                <a14:useLocalDpi xmlns:a14="http://schemas.microsoft.com/office/drawing/2010/main" val="0"/>
              </a:ext>
            </a:extLst>
          </a:blip>
          <a:srcRect t="5462" b="7838"/>
          <a:stretch/>
        </p:blipFill>
        <p:spPr bwMode="auto">
          <a:xfrm>
            <a:off x="0" y="762001"/>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8472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8000"/>
                    </a14:imgEffect>
                    <a14:imgEffect>
                      <a14:colorTemperature colorTemp="6666"/>
                    </a14:imgEffect>
                    <a14:imgEffect>
                      <a14:saturation sat="151000"/>
                    </a14:imgEffect>
                    <a14:imgEffect>
                      <a14:brightnessContrast bright="10000" contrast="23000"/>
                    </a14:imgEffect>
                  </a14:imgLayer>
                </a14:imgProps>
              </a:ext>
              <a:ext uri="{28A0092B-C50C-407E-A947-70E740481C1C}">
                <a14:useLocalDpi xmlns:a14="http://schemas.microsoft.com/office/drawing/2010/main" val="0"/>
              </a:ext>
            </a:extLst>
          </a:blip>
          <a:srcRect/>
          <a:stretch>
            <a:fillRect/>
          </a:stretch>
        </p:blipFill>
        <p:spPr bwMode="auto">
          <a:xfrm>
            <a:off x="0" y="-29308"/>
            <a:ext cx="9144000" cy="686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0"/>
            <a:ext cx="9144000" cy="1981200"/>
          </a:xfrm>
          <a:solidFill>
            <a:schemeClr val="bg1"/>
          </a:solidFill>
        </p:spPr>
        <p:txBody>
          <a:bodyPr/>
          <a:lstStyle/>
          <a:p>
            <a:pPr marL="0" indent="0">
              <a:buNone/>
            </a:pPr>
            <a:r>
              <a:rPr lang="en-US" sz="3000" dirty="0" smtClean="0"/>
              <a:t>Verse: “He </a:t>
            </a:r>
            <a:r>
              <a:rPr lang="en-US" sz="3000" dirty="0"/>
              <a:t>gave the right and the power to become children of God to those who received Him. He gave </a:t>
            </a:r>
            <a:r>
              <a:rPr lang="en-US" sz="3000" dirty="0" smtClean="0"/>
              <a:t>this </a:t>
            </a:r>
            <a:r>
              <a:rPr lang="en-US" sz="3000" dirty="0"/>
              <a:t>to those who put their trust in His name.” </a:t>
            </a:r>
            <a:r>
              <a:rPr lang="en-US" sz="2000" b="0" dirty="0"/>
              <a:t>John 1:12</a:t>
            </a:r>
            <a:endParaRPr lang="en-US" sz="2000" b="0" i="1" dirty="0"/>
          </a:p>
        </p:txBody>
      </p:sp>
    </p:spTree>
    <p:extLst>
      <p:ext uri="{BB962C8B-B14F-4D97-AF65-F5344CB8AC3E}">
        <p14:creationId xmlns:p14="http://schemas.microsoft.com/office/powerpoint/2010/main" val="229222540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Therese\Desktop\pix\new_life_jullia_eu.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2000"/>
                    </a14:imgEffect>
                    <a14:imgEffect>
                      <a14:colorTemperature colorTemp="6581"/>
                    </a14:imgEffect>
                    <a14:imgEffect>
                      <a14:saturation sat="330000"/>
                    </a14:imgEffect>
                    <a14:imgEffect>
                      <a14:brightnessContrast contrast="17000"/>
                    </a14:imgEffect>
                  </a14:imgLayer>
                </a14:imgProps>
              </a:ext>
              <a:ext uri="{28A0092B-C50C-407E-A947-70E740481C1C}">
                <a14:useLocalDpi xmlns:a14="http://schemas.microsoft.com/office/drawing/2010/main" val="0"/>
              </a:ext>
            </a:extLst>
          </a:blip>
          <a:srcRect/>
          <a:stretch>
            <a:fillRect/>
          </a:stretch>
        </p:blipFill>
        <p:spPr bwMode="auto">
          <a:xfrm>
            <a:off x="38243" y="0"/>
            <a:ext cx="91057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Therese\Desktop\pix\size_550x415_New%20Life%20In%20Christ%20Logo-web%20size.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45000"/>
                    </a14:imgEffect>
                    <a14:imgEffect>
                      <a14:colorTemperature colorTemp="8576"/>
                    </a14:imgEffect>
                    <a14:imgEffect>
                      <a14:saturation sat="316000"/>
                    </a14:imgEffect>
                    <a14:imgEffect>
                      <a14:brightnessContrast contrast="35000"/>
                    </a14:imgEffect>
                  </a14:imgLayer>
                </a14:imgProps>
              </a:ext>
              <a:ext uri="{28A0092B-C50C-407E-A947-70E740481C1C}">
                <a14:useLocalDpi xmlns:a14="http://schemas.microsoft.com/office/drawing/2010/main" val="0"/>
              </a:ext>
            </a:extLst>
          </a:blip>
          <a:srcRect/>
          <a:stretch>
            <a:fillRect/>
          </a:stretch>
        </p:blipFill>
        <p:spPr bwMode="auto">
          <a:xfrm>
            <a:off x="304800" y="-7219"/>
            <a:ext cx="4495800" cy="3436220"/>
          </a:xfrm>
          <a:prstGeom prst="rect">
            <a:avLst/>
          </a:prstGeom>
          <a:solidFill>
            <a:schemeClr val="tx1"/>
          </a:solidFill>
        </p:spPr>
      </p:pic>
      <p:sp>
        <p:nvSpPr>
          <p:cNvPr id="4" name="Rectangle 3"/>
          <p:cNvSpPr/>
          <p:nvPr/>
        </p:nvSpPr>
        <p:spPr bwMode="auto">
          <a:xfrm>
            <a:off x="2057400" y="2971800"/>
            <a:ext cx="1524000" cy="2286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369" y="5543550"/>
            <a:ext cx="115252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7467600" y="5867400"/>
            <a:ext cx="1600200" cy="1005254"/>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pic>
        <p:nvPicPr>
          <p:cNvPr id="7173" name="Picture 5" descr="C:\Users\Therese\Desktop\pix\new-life1.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45000"/>
                    </a14:imgEffect>
                    <a14:imgEffect>
                      <a14:colorTemperature colorTemp="9658"/>
                    </a14:imgEffect>
                    <a14:imgEffect>
                      <a14:saturation sat="130000"/>
                    </a14:imgEffect>
                    <a14:imgEffect>
                      <a14:brightnessContrast bright="13000" contrast="21000"/>
                    </a14:imgEffect>
                  </a14:imgLayer>
                </a14:imgProps>
              </a:ext>
              <a:ext uri="{28A0092B-C50C-407E-A947-70E740481C1C}">
                <a14:useLocalDpi xmlns:a14="http://schemas.microsoft.com/office/drawing/2010/main" val="0"/>
              </a:ext>
            </a:extLst>
          </a:blip>
          <a:srcRect/>
          <a:stretch>
            <a:fillRect/>
          </a:stretch>
        </p:blipFill>
        <p:spPr bwMode="auto">
          <a:xfrm>
            <a:off x="38243" y="3241037"/>
            <a:ext cx="4914758" cy="3658629"/>
          </a:xfrm>
          <a:prstGeom prst="rect">
            <a:avLst/>
          </a:prstGeom>
          <a:noFill/>
          <a:effectLst>
            <a:glow rad="558800">
              <a:schemeClr val="accent1">
                <a:alpha val="40000"/>
              </a:schemeClr>
            </a:glow>
          </a:effectLst>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368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0" y="0"/>
            <a:ext cx="3657600" cy="6861313"/>
          </a:xfrm>
        </p:spPr>
        <p:txBody>
          <a:bodyPr/>
          <a:lstStyle/>
          <a:p>
            <a:pPr marL="0" indent="0">
              <a:buNone/>
            </a:pPr>
            <a:r>
              <a:rPr lang="en-US" sz="3400" dirty="0" smtClean="0"/>
              <a:t>Truth #9: Salvation </a:t>
            </a:r>
            <a:r>
              <a:rPr lang="en-US" sz="3400" dirty="0"/>
              <a:t>requires faith plus nothing! </a:t>
            </a:r>
            <a:endParaRPr lang="en-US" sz="3400" dirty="0" smtClean="0"/>
          </a:p>
          <a:p>
            <a:pPr marL="0" indent="0">
              <a:buNone/>
            </a:pPr>
            <a:endParaRPr lang="en-US" sz="3400" dirty="0"/>
          </a:p>
          <a:p>
            <a:pPr marL="0" indent="0">
              <a:buNone/>
            </a:pPr>
            <a:r>
              <a:rPr lang="en-US" sz="3400" dirty="0" smtClean="0"/>
              <a:t>Our </a:t>
            </a:r>
            <a:r>
              <a:rPr lang="en-US" sz="3400" dirty="0"/>
              <a:t>good works cannot save us, only faith in the death and resurrection of Jesus Christ can save us. </a:t>
            </a:r>
            <a:r>
              <a:rPr lang="en-US" sz="3400" dirty="0" smtClean="0"/>
              <a:t> </a:t>
            </a:r>
            <a:endParaRPr lang="en-US" sz="3400" dirty="0"/>
          </a:p>
        </p:txBody>
      </p:sp>
      <p:pic>
        <p:nvPicPr>
          <p:cNvPr id="10242" name="Picture 2" descr="http://ponderingprinciples.com/wp-content/uploads/2013/05/Faith.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3000"/>
                    </a14:imgEffect>
                    <a14:imgEffect>
                      <a14:colorTemperature colorTemp="4506"/>
                    </a14:imgEffect>
                    <a14:imgEffect>
                      <a14:saturation sat="207000"/>
                    </a14:imgEffect>
                    <a14:imgEffect>
                      <a14:brightnessContrast bright="12000" contrast="13000"/>
                    </a14:imgEffect>
                  </a14:imgLayer>
                </a14:imgProps>
              </a:ex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0336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Therese\Desktop\pix\flat,800x800,070,f.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5000"/>
                    </a14:imgEffect>
                    <a14:imgEffect>
                      <a14:colorTemperature colorTemp="9914"/>
                    </a14:imgEffect>
                    <a14:imgEffect>
                      <a14:saturation sat="155000"/>
                    </a14:imgEffect>
                    <a14:imgEffect>
                      <a14:brightnessContrast bright="27000" contrast="10000"/>
                    </a14:imgEffect>
                  </a14:imgLayer>
                </a14:imgProps>
              </a:ext>
              <a:ext uri="{28A0092B-C50C-407E-A947-70E740481C1C}">
                <a14:useLocalDpi xmlns:a14="http://schemas.microsoft.com/office/drawing/2010/main" val="0"/>
              </a:ext>
            </a:extLst>
          </a:blip>
          <a:srcRect/>
          <a:stretch>
            <a:fillRect/>
          </a:stretch>
        </p:blipFill>
        <p:spPr bwMode="auto">
          <a:xfrm>
            <a:off x="0" y="762000"/>
            <a:ext cx="914972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
            <a:ext cx="9144000" cy="3809999"/>
          </a:xfrm>
          <a:solidFill>
            <a:schemeClr val="bg1">
              <a:alpha val="33000"/>
            </a:schemeClr>
          </a:solidFill>
        </p:spPr>
        <p:txBody>
          <a:bodyPr/>
          <a:lstStyle/>
          <a:p>
            <a:pPr>
              <a:buClr>
                <a:schemeClr val="tx1"/>
              </a:buClr>
            </a:pPr>
            <a:r>
              <a:rPr lang="en-US" sz="3000" dirty="0">
                <a:effectLst>
                  <a:glow rad="215900">
                    <a:schemeClr val="bg1"/>
                  </a:glow>
                </a:effectLst>
              </a:rPr>
              <a:t>Verse: “But God, the One Who saves, showed how kind He was and how He loved us by saving us from the punishment of sin. </a:t>
            </a:r>
          </a:p>
          <a:p>
            <a:pPr>
              <a:buClr>
                <a:schemeClr val="tx1"/>
              </a:buClr>
            </a:pPr>
            <a:r>
              <a:rPr lang="en-US" sz="3000" dirty="0">
                <a:effectLst>
                  <a:glow rad="215900">
                    <a:schemeClr val="bg1"/>
                  </a:glow>
                </a:effectLst>
              </a:rPr>
              <a:t>It was not because we worked to be right with God. It was because of His loving-kindness that He washed our sins away. </a:t>
            </a:r>
          </a:p>
          <a:p>
            <a:pPr>
              <a:buClr>
                <a:schemeClr val="tx1"/>
              </a:buClr>
            </a:pPr>
            <a:r>
              <a:rPr lang="en-US" sz="3000" dirty="0">
                <a:effectLst>
                  <a:glow rad="215900">
                    <a:schemeClr val="bg1"/>
                  </a:glow>
                </a:effectLst>
              </a:rPr>
              <a:t>At the same time He gave us new life when the Holy Spirit came into our lives.” </a:t>
            </a:r>
            <a:r>
              <a:rPr lang="en-US" sz="2000" b="0" dirty="0">
                <a:effectLst>
                  <a:glow rad="215900">
                    <a:schemeClr val="bg1"/>
                  </a:glow>
                </a:effectLst>
              </a:rPr>
              <a:t>Titus 3:5, 6</a:t>
            </a:r>
          </a:p>
          <a:p>
            <a:pPr marL="0" indent="0">
              <a:buNone/>
            </a:pPr>
            <a:endParaRPr lang="en-US" dirty="0"/>
          </a:p>
        </p:txBody>
      </p:sp>
    </p:spTree>
    <p:extLst>
      <p:ext uri="{BB962C8B-B14F-4D97-AF65-F5344CB8AC3E}">
        <p14:creationId xmlns:p14="http://schemas.microsoft.com/office/powerpoint/2010/main" val="414328183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38400"/>
            <a:ext cx="9144000" cy="4422913"/>
          </a:xfrm>
        </p:spPr>
        <p:txBody>
          <a:bodyPr/>
          <a:lstStyle/>
          <a:p>
            <a:pPr marL="0" indent="0">
              <a:buNone/>
            </a:pPr>
            <a:r>
              <a:rPr lang="en-US" sz="4800" dirty="0"/>
              <a:t>Truth #10: All that matters is receiving God’s free gift of salvation which was paid for by the blood of Jesus Christ. </a:t>
            </a:r>
          </a:p>
          <a:p>
            <a:pPr marL="0" indent="0">
              <a:buNone/>
            </a:pPr>
            <a:endParaRPr lang="en-US" dirty="0"/>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672"/>
                    </a14:imgEffect>
                    <a14:imgEffect>
                      <a14:saturation sat="187000"/>
                    </a14:imgEffect>
                    <a14:imgEffect>
                      <a14:brightnessContrast bright="17000" contrast="30000"/>
                    </a14:imgEffect>
                  </a14:imgLayer>
                </a14:imgProps>
              </a:ext>
              <a:ext uri="{28A0092B-C50C-407E-A947-70E740481C1C}">
                <a14:useLocalDpi xmlns:a14="http://schemas.microsoft.com/office/drawing/2010/main" val="0"/>
              </a:ext>
            </a:extLst>
          </a:blip>
          <a:srcRect/>
          <a:stretch>
            <a:fillRect/>
          </a:stretch>
        </p:blipFill>
        <p:spPr bwMode="auto">
          <a:xfrm>
            <a:off x="11722" y="0"/>
            <a:ext cx="913227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99606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Truth #1: All people sin</a:t>
            </a:r>
            <a:r>
              <a:rPr lang="en-US" dirty="0" smtClean="0"/>
              <a:t>.</a:t>
            </a:r>
            <a:endParaRPr lang="en-US" dirty="0"/>
          </a:p>
        </p:txBody>
      </p:sp>
      <p:pic>
        <p:nvPicPr>
          <p:cNvPr id="2050" name="Picture 2" descr="C:\Users\Therese\Desktop\pix\sinner_shirts-r71bf4b320ad641fab0204b23c14a57ec_8nax2_324.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9000"/>
                    </a14:imgEffect>
                    <a14:imgEffect>
                      <a14:colorTemperature colorTemp="6339"/>
                    </a14:imgEffect>
                    <a14:imgEffect>
                      <a14:saturation sat="162000"/>
                    </a14:imgEffect>
                    <a14:imgEffect>
                      <a14:brightnessContrast bright="10000" contrast="7000"/>
                    </a14:imgEffect>
                  </a14:imgLayer>
                </a14:imgProps>
              </a:ext>
              <a:ext uri="{28A0092B-C50C-407E-A947-70E740481C1C}">
                <a14:useLocalDpi xmlns:a14="http://schemas.microsoft.com/office/drawing/2010/main" val="0"/>
              </a:ext>
            </a:extLst>
          </a:blip>
          <a:srcRect/>
          <a:stretch>
            <a:fillRect/>
          </a:stretch>
        </p:blipFill>
        <p:spPr bwMode="auto">
          <a:xfrm>
            <a:off x="1724722" y="804746"/>
            <a:ext cx="6047678" cy="604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1995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28600"/>
            <a:ext cx="4953000" cy="4419600"/>
          </a:xfrm>
        </p:spPr>
        <p:txBody>
          <a:bodyPr/>
          <a:lstStyle/>
          <a:p>
            <a:pPr algn="l">
              <a:lnSpc>
                <a:spcPct val="100000"/>
              </a:lnSpc>
            </a:pPr>
            <a:r>
              <a:rPr lang="en-US" sz="4800" dirty="0"/>
              <a:t>False: Good works, good intentions and religious </a:t>
            </a:r>
            <a:r>
              <a:rPr lang="en-US" sz="4800" dirty="0" smtClean="0"/>
              <a:t>rituals cleanse us and </a:t>
            </a:r>
            <a:r>
              <a:rPr lang="en-US" sz="4800" dirty="0"/>
              <a:t>impress God.</a:t>
            </a:r>
          </a:p>
        </p:txBody>
      </p:sp>
      <p:pic>
        <p:nvPicPr>
          <p:cNvPr id="133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2000"/>
                    </a14:imgEffect>
                    <a14:imgEffect>
                      <a14:colorTemperature colorTemp="3671"/>
                    </a14:imgEffect>
                    <a14:imgEffect>
                      <a14:saturation sat="148000"/>
                    </a14:imgEffect>
                    <a14:imgEffect>
                      <a14:brightnessContrast bright="17000" contrast="30000"/>
                    </a14:imgEffect>
                  </a14:imgLayer>
                </a14:imgProps>
              </a:ext>
              <a:ext uri="{28A0092B-C50C-407E-A947-70E740481C1C}">
                <a14:useLocalDpi xmlns:a14="http://schemas.microsoft.com/office/drawing/2010/main" val="0"/>
              </a:ext>
            </a:extLst>
          </a:blip>
          <a:srcRect l="20072" t="601" r="19351" b="-601"/>
          <a:stretch/>
        </p:blipFill>
        <p:spPr bwMode="auto">
          <a:xfrm>
            <a:off x="0" y="-29309"/>
            <a:ext cx="4191000" cy="691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33071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6000"/>
                    </a14:imgEffect>
                    <a14:imgEffect>
                      <a14:colorTemperature colorTemp="6912"/>
                    </a14:imgEffect>
                    <a14:imgEffect>
                      <a14:saturation sat="107000"/>
                    </a14:imgEffect>
                    <a14:imgEffect>
                      <a14:brightnessContrast bright="6000" contrast="17000"/>
                    </a14:imgEffect>
                  </a14:imgLayer>
                </a14:imgProps>
              </a:ext>
              <a:ext uri="{28A0092B-C50C-407E-A947-70E740481C1C}">
                <a14:useLocalDpi xmlns:a14="http://schemas.microsoft.com/office/drawing/2010/main" val="0"/>
              </a:ext>
            </a:extLst>
          </a:blip>
          <a:srcRect/>
          <a:stretch>
            <a:fillRect/>
          </a:stretch>
        </p:blipFill>
        <p:spPr bwMode="auto">
          <a:xfrm>
            <a:off x="0" y="777919"/>
            <a:ext cx="9126415" cy="6080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29308"/>
            <a:ext cx="9144000" cy="2315308"/>
          </a:xfrm>
          <a:solidFill>
            <a:schemeClr val="bg1">
              <a:alpha val="43000"/>
            </a:schemeClr>
          </a:solidFill>
        </p:spPr>
        <p:txBody>
          <a:bodyPr/>
          <a:lstStyle/>
          <a:p>
            <a:pPr marL="0" indent="0">
              <a:buNone/>
            </a:pPr>
            <a:r>
              <a:rPr lang="en-US" sz="3000" dirty="0" smtClean="0"/>
              <a:t>Verse: “Jesus </a:t>
            </a:r>
            <a:r>
              <a:rPr lang="en-US" sz="3000" dirty="0"/>
              <a:t>Christ is the first to be raised from the dead. He is the head over all the kings of the earth. He is the One Who loves us and has set us free from our sins by His blood.” </a:t>
            </a:r>
            <a:endParaRPr lang="en-US" sz="3000" dirty="0" smtClean="0"/>
          </a:p>
          <a:p>
            <a:pPr marL="0" indent="0" algn="r">
              <a:buNone/>
            </a:pPr>
            <a:r>
              <a:rPr lang="en-US" sz="2000" dirty="0" smtClean="0"/>
              <a:t>Revelation </a:t>
            </a:r>
            <a:r>
              <a:rPr lang="en-US" sz="2000" dirty="0"/>
              <a:t>1:5</a:t>
            </a:r>
          </a:p>
        </p:txBody>
      </p:sp>
    </p:spTree>
    <p:extLst>
      <p:ext uri="{BB962C8B-B14F-4D97-AF65-F5344CB8AC3E}">
        <p14:creationId xmlns:p14="http://schemas.microsoft.com/office/powerpoint/2010/main" val="210947087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3886200"/>
          </a:xfrm>
        </p:spPr>
        <p:txBody>
          <a:bodyPr/>
          <a:lstStyle/>
          <a:p>
            <a:r>
              <a:rPr lang="en-US" sz="3600" dirty="0" smtClean="0"/>
              <a:t>Next Slide - Song: </a:t>
            </a:r>
            <a:br>
              <a:rPr lang="en-US" sz="3600" dirty="0" smtClean="0"/>
            </a:br>
            <a:r>
              <a:rPr lang="en-US" sz="3600" dirty="0" smtClean="0"/>
              <a:t>Thank </a:t>
            </a:r>
            <a:r>
              <a:rPr lang="en-US" sz="3600" dirty="0"/>
              <a:t>Y</a:t>
            </a:r>
            <a:r>
              <a:rPr lang="en-US" sz="3600" dirty="0" smtClean="0"/>
              <a:t>ou for Loving Me </a:t>
            </a:r>
            <a:br>
              <a:rPr lang="en-US" sz="3600" dirty="0" smtClean="0"/>
            </a:br>
            <a:r>
              <a:rPr lang="en-US" sz="3600" dirty="0"/>
              <a:t/>
            </a:r>
            <a:br>
              <a:rPr lang="en-US" sz="3600" dirty="0"/>
            </a:br>
            <a:r>
              <a:rPr lang="en-US" sz="3600" dirty="0"/>
              <a:t>Download Here:</a:t>
            </a:r>
            <a:br>
              <a:rPr lang="en-US" sz="3600" dirty="0"/>
            </a:br>
            <a:r>
              <a:rPr lang="en-US" sz="2400" dirty="0">
                <a:hlinkClick r:id="rId2"/>
              </a:rPr>
              <a:t>http://</a:t>
            </a:r>
            <a:r>
              <a:rPr lang="en-US" sz="2400" dirty="0" smtClean="0">
                <a:hlinkClick r:id="rId2"/>
              </a:rPr>
              <a:t>youtu.be/pL2mEoPTBnA</a:t>
            </a:r>
            <a:r>
              <a:rPr lang="en-US" sz="2400" dirty="0" smtClean="0"/>
              <a:t>  </a:t>
            </a:r>
          </a:p>
        </p:txBody>
      </p:sp>
    </p:spTree>
    <p:extLst>
      <p:ext uri="{BB962C8B-B14F-4D97-AF65-F5344CB8AC3E}">
        <p14:creationId xmlns:p14="http://schemas.microsoft.com/office/powerpoint/2010/main" val="280537906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0"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smtClean="0"/>
              <a:t>John Wesley Said:</a:t>
            </a:r>
          </a:p>
          <a:p>
            <a:pPr>
              <a:lnSpc>
                <a:spcPct val="90000"/>
              </a:lnSpc>
              <a:buFont typeface="Wingdings" pitchFamily="2" charset="2"/>
              <a:buNone/>
            </a:pPr>
            <a:endParaRPr lang="en-US" sz="800" u="sng" dirty="0" smtClean="0">
              <a:latin typeface="Times New Roman" pitchFamily="18" charset="0"/>
            </a:endParaRPr>
          </a:p>
          <a:p>
            <a:pPr marL="0" indent="0">
              <a:lnSpc>
                <a:spcPct val="90000"/>
              </a:lnSpc>
              <a:buNone/>
            </a:pPr>
            <a:r>
              <a:rPr lang="en-US" sz="2700" dirty="0" smtClean="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smtClean="0"/>
              <a:t>Jesus makes His presence Known by a small voice!</a:t>
            </a:r>
          </a:p>
          <a:p>
            <a:pPr marL="0" indent="0">
              <a:lnSpc>
                <a:spcPct val="90000"/>
              </a:lnSpc>
              <a:buNone/>
            </a:pPr>
            <a:endParaRPr lang="en-US" dirty="0"/>
          </a:p>
          <a:p>
            <a:pPr marL="0" indent="0">
              <a:lnSpc>
                <a:spcPct val="90000"/>
              </a:lnSpc>
              <a:buNone/>
            </a:pPr>
            <a:endParaRPr lang="en-US" sz="2800" dirty="0" smtClean="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smtClean="0"/>
              <a:t>Is Jesus Speaking to You?</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b="1" dirty="0" smtClean="0"/>
              <a:t>“They </a:t>
            </a:r>
            <a:r>
              <a:rPr lang="en-US" sz="2800" b="1" dirty="0"/>
              <a:t>said to each other, </a:t>
            </a:r>
            <a:r>
              <a:rPr lang="en-US" sz="2800" b="1" dirty="0" smtClean="0"/>
              <a:t>‘Did </a:t>
            </a:r>
            <a:r>
              <a:rPr lang="en-US" sz="2800" b="1" dirty="0"/>
              <a:t>not our hearts burn within us while he talked to us on the road, while he opened to us the Scriptures</a:t>
            </a:r>
            <a:r>
              <a:rPr lang="en-US" sz="2800" b="1" dirty="0" smtClean="0"/>
              <a:t>?’”</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smtClean="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smtClean="0"/>
              <a:t>A prayer of faith </a:t>
            </a:r>
            <a:r>
              <a:rPr lang="en-US" sz="3600" b="1" dirty="0" smtClean="0">
                <a:sym typeface="Wingdings" pitchFamily="2" charset="2"/>
              </a:rPr>
              <a:t></a:t>
            </a:r>
            <a:r>
              <a:rPr lang="en-US" sz="3600" b="1" dirty="0" smtClean="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smtClean="0"/>
              <a:t>You want to set an example &amp; show others how it is done</a:t>
            </a:r>
          </a:p>
          <a:p>
            <a:pPr marL="590550" indent="-590550" eaLnBrk="1" hangingPunct="1">
              <a:lnSpc>
                <a:spcPct val="90000"/>
              </a:lnSpc>
              <a:buClr>
                <a:schemeClr val="tx1"/>
              </a:buClr>
            </a:pPr>
            <a:r>
              <a:rPr lang="en-US" sz="3000" dirty="0" smtClean="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a:t>
            </a:r>
            <a:r>
              <a:rPr lang="en-US" sz="3200" dirty="0" smtClean="0">
                <a:latin typeface="Arial" charset="0"/>
              </a:rPr>
              <a:t>it </a:t>
            </a:r>
            <a:r>
              <a:rPr lang="en-US" sz="3200" dirty="0">
                <a:latin typeface="Arial" charset="0"/>
              </a:rPr>
              <a:t>would mean </a:t>
            </a:r>
            <a:r>
              <a:rPr lang="en-US" sz="3200" dirty="0" smtClean="0">
                <a:latin typeface="Arial" charset="0"/>
              </a:rPr>
              <a:t>more </a:t>
            </a:r>
            <a:r>
              <a:rPr lang="en-US" sz="3200" dirty="0">
                <a:latin typeface="Arial" charset="0"/>
              </a:rPr>
              <a:t>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smtClean="0"/>
              <a:t>Faith</a:t>
            </a:r>
            <a:endParaRPr lang="en-US" sz="6000" b="1" dirty="0"/>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smtClean="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3">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smtClean="0"/>
              <a:t>Important Questions</a:t>
            </a:r>
            <a:endParaRPr lang="en-US" sz="3200" b="1" dirty="0" smtClean="0"/>
          </a:p>
          <a:p>
            <a:pPr eaLnBrk="1" hangingPunct="1">
              <a:lnSpc>
                <a:spcPct val="80000"/>
              </a:lnSpc>
              <a:buClr>
                <a:srgbClr val="F5F5F5"/>
              </a:buClr>
            </a:pPr>
            <a:endParaRPr lang="en-US" sz="3200" dirty="0"/>
          </a:p>
          <a:p>
            <a:pPr eaLnBrk="1" hangingPunct="1">
              <a:lnSpc>
                <a:spcPct val="80000"/>
              </a:lnSpc>
              <a:buClr>
                <a:srgbClr val="F5F5F5"/>
              </a:buClr>
            </a:pPr>
            <a:r>
              <a:rPr lang="en-US" sz="3200" b="1" dirty="0" smtClean="0"/>
              <a:t>Do you want to know Jesus as your Savior right now?</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He died to save you from your sins &amp; that He rose from the dead? </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that He is here, waiting to save you right now?</a:t>
            </a:r>
            <a:r>
              <a:rPr lang="en-US" sz="3200" dirty="0" smtClean="0"/>
              <a:t> </a:t>
            </a:r>
          </a:p>
        </p:txBody>
      </p:sp>
      <p:pic>
        <p:nvPicPr>
          <p:cNvPr id="1026" name="Picture 2" descr="http://2.bp.blogspot.com/-hRYmUc3XEAA/UHBTVCLCBXI/AAAAAAAAEDQ/zszKIJ9k6Y8/s1600/prayer.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smtClean="0"/>
              <a:t>The Prayer of a Sinner Turning to Jesus</a:t>
            </a:r>
            <a:endParaRPr lang="en-US" sz="3600" dirty="0"/>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smtClean="0"/>
              <a:t>Dear Jesus, </a:t>
            </a:r>
            <a:r>
              <a:rPr lang="en-US" dirty="0"/>
              <a:t>I know that I have sinned against </a:t>
            </a:r>
            <a:r>
              <a:rPr lang="en-US" dirty="0" smtClean="0"/>
              <a:t>You </a:t>
            </a:r>
            <a:r>
              <a:rPr lang="en-US" dirty="0"/>
              <a:t>and that my sins separate me from </a:t>
            </a:r>
            <a:r>
              <a:rPr lang="en-US" dirty="0" smtClean="0"/>
              <a:t>You</a:t>
            </a:r>
            <a:r>
              <a:rPr lang="en-US" dirty="0"/>
              <a:t>. </a:t>
            </a:r>
            <a:endParaRPr lang="en-US" dirty="0" smtClean="0"/>
          </a:p>
          <a:p>
            <a:pPr>
              <a:buClr>
                <a:schemeClr val="tx1"/>
              </a:buClr>
              <a:buFont typeface="Wingdings" pitchFamily="2" charset="2"/>
              <a:buChar char="v"/>
            </a:pPr>
            <a:r>
              <a:rPr lang="en-US" dirty="0" smtClean="0"/>
              <a:t>I </a:t>
            </a:r>
            <a:r>
              <a:rPr lang="en-US" dirty="0"/>
              <a:t>am truly sorry. </a:t>
            </a:r>
            <a:endParaRPr lang="en-US" dirty="0" smtClean="0"/>
          </a:p>
          <a:p>
            <a:pPr>
              <a:buClr>
                <a:schemeClr val="tx1"/>
              </a:buClr>
              <a:buFont typeface="Wingdings" pitchFamily="2" charset="2"/>
              <a:buChar char="v"/>
            </a:pPr>
            <a:r>
              <a:rPr lang="en-US" dirty="0" smtClean="0"/>
              <a:t>Right now, I turn </a:t>
            </a:r>
            <a:r>
              <a:rPr lang="en-US" dirty="0"/>
              <a:t>away from my sinful past </a:t>
            </a:r>
            <a:r>
              <a:rPr lang="en-US" dirty="0" smtClean="0"/>
              <a:t>.</a:t>
            </a:r>
          </a:p>
          <a:p>
            <a:pPr>
              <a:buClr>
                <a:schemeClr val="tx1"/>
              </a:buClr>
              <a:buFont typeface="Wingdings" pitchFamily="2" charset="2"/>
              <a:buChar char="v"/>
            </a:pPr>
            <a:r>
              <a:rPr lang="en-US" dirty="0" smtClean="0"/>
              <a:t>Please </a:t>
            </a:r>
            <a:r>
              <a:rPr lang="en-US" dirty="0"/>
              <a:t>forgive me, and help me </a:t>
            </a:r>
            <a:r>
              <a:rPr lang="en-US" dirty="0" smtClean="0"/>
              <a:t>to keep from sin. </a:t>
            </a:r>
          </a:p>
          <a:p>
            <a:pPr>
              <a:buClr>
                <a:schemeClr val="tx1"/>
              </a:buClr>
              <a:buFont typeface="Wingdings" pitchFamily="2" charset="2"/>
              <a:buChar char="v"/>
            </a:pPr>
            <a:r>
              <a:rPr lang="en-US" dirty="0" smtClean="0"/>
              <a:t>I </a:t>
            </a:r>
            <a:r>
              <a:rPr lang="en-US" dirty="0"/>
              <a:t>believe Y</a:t>
            </a:r>
            <a:r>
              <a:rPr lang="en-US" dirty="0" smtClean="0"/>
              <a:t>ou died </a:t>
            </a:r>
            <a:r>
              <a:rPr lang="en-US" dirty="0"/>
              <a:t>for my </a:t>
            </a:r>
            <a:r>
              <a:rPr lang="en-US" dirty="0" smtClean="0"/>
              <a:t>sins.</a:t>
            </a:r>
          </a:p>
          <a:p>
            <a:pPr>
              <a:buClr>
                <a:schemeClr val="tx1"/>
              </a:buClr>
              <a:buFont typeface="Wingdings" pitchFamily="2" charset="2"/>
              <a:buChar char="v"/>
            </a:pPr>
            <a:r>
              <a:rPr lang="en-US" dirty="0" smtClean="0"/>
              <a:t>I Believe You rose </a:t>
            </a:r>
            <a:r>
              <a:rPr lang="en-US" dirty="0"/>
              <a:t>from the dead, </a:t>
            </a:r>
            <a:r>
              <a:rPr lang="en-US" dirty="0" smtClean="0"/>
              <a:t> you are </a:t>
            </a:r>
            <a:r>
              <a:rPr lang="en-US" dirty="0"/>
              <a:t>alive, and </a:t>
            </a:r>
            <a:r>
              <a:rPr lang="en-US" dirty="0" smtClean="0"/>
              <a:t>you hear this prayer from my heart. </a:t>
            </a:r>
          </a:p>
          <a:p>
            <a:pPr>
              <a:buClr>
                <a:schemeClr val="tx1"/>
              </a:buClr>
              <a:buFont typeface="Wingdings" pitchFamily="2" charset="2"/>
              <a:buChar char="v"/>
            </a:pPr>
            <a:r>
              <a:rPr lang="en-US" dirty="0" smtClean="0"/>
              <a:t>I </a:t>
            </a:r>
            <a:r>
              <a:rPr lang="en-US" dirty="0"/>
              <a:t>invite Y</a:t>
            </a:r>
            <a:r>
              <a:rPr lang="en-US" dirty="0" smtClean="0"/>
              <a:t>ou Jesus to be both my </a:t>
            </a:r>
            <a:r>
              <a:rPr lang="en-US" dirty="0"/>
              <a:t>Savior and the Lord of my </a:t>
            </a:r>
            <a:r>
              <a:rPr lang="en-US" dirty="0" smtClean="0"/>
              <a:t>life.</a:t>
            </a:r>
          </a:p>
          <a:p>
            <a:pPr>
              <a:buClr>
                <a:schemeClr val="tx1"/>
              </a:buClr>
              <a:buFont typeface="Wingdings" pitchFamily="2" charset="2"/>
              <a:buChar char="v"/>
            </a:pPr>
            <a:r>
              <a:rPr lang="en-US" dirty="0"/>
              <a:t>I want You to rule </a:t>
            </a:r>
            <a:r>
              <a:rPr lang="en-US" dirty="0" smtClean="0"/>
              <a:t>my life from now on.</a:t>
            </a:r>
            <a:endParaRPr lang="en-US" dirty="0"/>
          </a:p>
          <a:p>
            <a:endParaRPr lang="en-US" dirty="0" smtClean="0"/>
          </a:p>
        </p:txBody>
      </p:sp>
    </p:spTree>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3600" dirty="0" smtClean="0"/>
              <a:t>False: </a:t>
            </a:r>
            <a:r>
              <a:rPr lang="en-US" sz="3600" dirty="0"/>
              <a:t>Some people are good people.</a:t>
            </a:r>
          </a:p>
        </p:txBody>
      </p:sp>
      <p:pic>
        <p:nvPicPr>
          <p:cNvPr id="3078" name="Picture 6" descr="C:\Users\Therese\Desktop\pix\2111303559_62c8935cbf.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4000"/>
                    </a14:imgEffect>
                    <a14:imgEffect>
                      <a14:colorTemperature colorTemp="7664"/>
                    </a14:imgEffect>
                    <a14:imgEffect>
                      <a14:saturation sat="156000"/>
                    </a14:imgEffect>
                    <a14:imgEffect>
                      <a14:brightnessContrast bright="4000" contrast="12000"/>
                    </a14:imgEffect>
                  </a14:imgLayer>
                </a14:imgProps>
              </a:ext>
              <a:ext uri="{28A0092B-C50C-407E-A947-70E740481C1C}">
                <a14:useLocalDpi xmlns:a14="http://schemas.microsoft.com/office/drawing/2010/main" val="0"/>
              </a:ext>
            </a:extLst>
          </a:blip>
          <a:srcRect/>
          <a:stretch>
            <a:fillRect/>
          </a:stretch>
        </p:blipFill>
        <p:spPr bwMode="auto">
          <a:xfrm>
            <a:off x="2514600" y="738388"/>
            <a:ext cx="4419600" cy="610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09693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smtClean="0"/>
              <a:t>“But some people did accept him. They believed in him, and he gave them the right to become children of God.”</a:t>
            </a:r>
            <a:r>
              <a:rPr lang="en-US" sz="2700" dirty="0" smtClean="0"/>
              <a:t> </a:t>
            </a:r>
          </a:p>
          <a:p>
            <a:pPr algn="r" eaLnBrk="1" hangingPunct="1">
              <a:buFont typeface="Wingdings" pitchFamily="2" charset="2"/>
              <a:buNone/>
            </a:pPr>
            <a:r>
              <a:rPr lang="en-US" sz="2300" dirty="0" smtClean="0"/>
              <a:t>John 1:12</a:t>
            </a:r>
            <a:r>
              <a:rPr lang="en-US" sz="2700" dirty="0" smtClean="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429000"/>
            <a:ext cx="5943600" cy="3429000"/>
          </a:xfrm>
          <a:solidFill>
            <a:schemeClr val="bg1">
              <a:alpha val="69019"/>
            </a:schemeClr>
          </a:solidFill>
        </p:spPr>
        <p:txBody>
          <a:bodyPr/>
          <a:lstStyle/>
          <a:p>
            <a:pPr eaLnBrk="1" hangingPunct="1">
              <a:lnSpc>
                <a:spcPct val="90000"/>
              </a:lnSpc>
              <a:buClr>
                <a:schemeClr val="tx1"/>
              </a:buClr>
            </a:pPr>
            <a:r>
              <a:rPr lang="en-US" sz="3000" b="1" dirty="0" smtClean="0"/>
              <a:t>What did you learn today?</a:t>
            </a:r>
          </a:p>
          <a:p>
            <a:pPr eaLnBrk="1" hangingPunct="1">
              <a:lnSpc>
                <a:spcPct val="90000"/>
              </a:lnSpc>
              <a:buClr>
                <a:schemeClr val="tx1"/>
              </a:buClr>
            </a:pPr>
            <a:r>
              <a:rPr lang="en-US" sz="3000" b="1" dirty="0" smtClean="0"/>
              <a:t>What is the meaning of the name-tag?</a:t>
            </a:r>
          </a:p>
          <a:p>
            <a:pPr eaLnBrk="1" hangingPunct="1">
              <a:lnSpc>
                <a:spcPct val="90000"/>
              </a:lnSpc>
              <a:buClr>
                <a:schemeClr val="tx1"/>
              </a:buClr>
            </a:pPr>
            <a:r>
              <a:rPr lang="en-US" sz="3000" b="1" dirty="0" smtClean="0"/>
              <a:t>What have you </a:t>
            </a:r>
            <a:r>
              <a:rPr lang="en-US" sz="3000" dirty="0"/>
              <a:t>b</a:t>
            </a:r>
            <a:r>
              <a:rPr lang="en-US" sz="3000" b="1" dirty="0" smtClean="0"/>
              <a:t>een thinking about God lately?</a:t>
            </a:r>
          </a:p>
          <a:p>
            <a:pPr eaLnBrk="1" hangingPunct="1">
              <a:lnSpc>
                <a:spcPct val="90000"/>
              </a:lnSpc>
              <a:buClr>
                <a:schemeClr val="tx1"/>
              </a:buClr>
            </a:pPr>
            <a:r>
              <a:rPr lang="en-US" sz="3000" b="1" dirty="0" smtClean="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377825"/>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smtClean="0">
                <a:latin typeface="Algerian" pitchFamily="82" charset="0"/>
              </a:rPr>
              <a:t>Altar Time</a:t>
            </a:r>
            <a:endParaRPr lang="en-US" sz="6600" dirty="0">
              <a:latin typeface="Algerian" pitchFamily="82" charset="0"/>
            </a:endParaRPr>
          </a:p>
        </p:txBody>
      </p:sp>
      <p:sp>
        <p:nvSpPr>
          <p:cNvPr id="9" name="Rectangle 3"/>
          <p:cNvSpPr>
            <a:spLocks noGrp="1" noChangeArrowheads="1"/>
          </p:cNvSpPr>
          <p:nvPr>
            <p:ph type="body" sz="half" idx="1"/>
          </p:nvPr>
        </p:nvSpPr>
        <p:spPr>
          <a:xfrm>
            <a:off x="0" y="0"/>
            <a:ext cx="3429000" cy="2819400"/>
          </a:xfrm>
        </p:spPr>
        <p:txBody>
          <a:bodyPr/>
          <a:lstStyle/>
          <a:p>
            <a:pPr marL="0" indent="0">
              <a:lnSpc>
                <a:spcPct val="80000"/>
              </a:lnSpc>
              <a:buNone/>
            </a:pPr>
            <a:r>
              <a:rPr lang="en-US" sz="4000" dirty="0" smtClean="0"/>
              <a:t>“Draw near to God, and He will draw near to you… </a:t>
            </a:r>
          </a:p>
        </p:txBody>
      </p:sp>
    </p:spTree>
    <p:extLst>
      <p:ext uri="{BB962C8B-B14F-4D97-AF65-F5344CB8AC3E}">
        <p14:creationId xmlns:p14="http://schemas.microsoft.com/office/powerpoint/2010/main" val="164723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019800" y="473075"/>
            <a:ext cx="2971800" cy="1431925"/>
          </a:xfrm>
        </p:spPr>
        <p:txBody>
          <a:bodyPr/>
          <a:lstStyle/>
          <a:p>
            <a:r>
              <a:rPr lang="en-US" sz="5400" smtClean="0"/>
              <a:t>Close in Prayer</a:t>
            </a:r>
          </a:p>
        </p:txBody>
      </p:sp>
    </p:spTree>
    <p:extLst>
      <p:ext uri="{BB962C8B-B14F-4D97-AF65-F5344CB8AC3E}">
        <p14:creationId xmlns:p14="http://schemas.microsoft.com/office/powerpoint/2010/main" val="754412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http://campaignkerusso.org/?p=10863</a:t>
            </a:r>
            <a:r>
              <a:rPr lang="en-US" sz="2000" b="1" dirty="0"/>
              <a:t> </a:t>
            </a:r>
          </a:p>
          <a:p>
            <a:pPr algn="ctr"/>
            <a:endParaRPr lang="en-US" sz="2000" b="1" u="sng"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41988724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0" y="29816"/>
            <a:ext cx="9144000" cy="6828184"/>
          </a:xfrm>
          <a:noFill/>
        </p:spPr>
      </p:pic>
      <p:sp>
        <p:nvSpPr>
          <p:cNvPr id="18435" name="Rectangle 3"/>
          <p:cNvSpPr>
            <a:spLocks noGrp="1" noChangeArrowheads="1"/>
          </p:cNvSpPr>
          <p:nvPr>
            <p:ph type="title" idx="4294967295"/>
          </p:nvPr>
        </p:nvSpPr>
        <p:spPr>
          <a:xfrm>
            <a:off x="33130" y="5638800"/>
            <a:ext cx="9110870" cy="1219201"/>
          </a:xfrm>
          <a:solidFill>
            <a:srgbClr val="523706">
              <a:alpha val="72156"/>
            </a:srgbClr>
          </a:solidFill>
        </p:spPr>
        <p:txBody>
          <a:bodyPr/>
          <a:lstStyle/>
          <a:p>
            <a:pPr algn="ctr" eaLnBrk="1" hangingPunct="1"/>
            <a:r>
              <a:rPr lang="en-US" dirty="0" smtClean="0"/>
              <a:t>Welcome to </a:t>
            </a:r>
            <a:r>
              <a:rPr lang="en-US" dirty="0" err="1" smtClean="0"/>
              <a:t>Aggieland</a:t>
            </a:r>
            <a:r>
              <a:rPr lang="en-US" dirty="0" smtClean="0"/>
              <a:t> Faith</a:t>
            </a:r>
            <a:br>
              <a:rPr lang="en-US" dirty="0" smtClean="0"/>
            </a:br>
            <a:r>
              <a:rPr lang="en-US" dirty="0" smtClean="0"/>
              <a:t>Family Style Worship</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457200"/>
            <a:ext cx="9144000" cy="838200"/>
          </a:xfrm>
        </p:spPr>
        <p:txBody>
          <a:bodyPr/>
          <a:lstStyle/>
          <a:p>
            <a:pPr eaLnBrk="1" hangingPunct="1"/>
            <a:r>
              <a:rPr lang="en-US" sz="4300" b="1" dirty="0" smtClean="0"/>
              <a:t>CURRENT SCHEDULE: </a:t>
            </a:r>
            <a:br>
              <a:rPr lang="en-US" sz="4300" b="1" dirty="0" smtClean="0"/>
            </a:br>
            <a:r>
              <a:rPr lang="en-US" sz="4000" dirty="0" smtClean="0"/>
              <a:t>See www.Aggielandfaith.org</a:t>
            </a:r>
          </a:p>
        </p:txBody>
      </p:sp>
      <p:sp>
        <p:nvSpPr>
          <p:cNvPr id="19459" name="Rectangle 3"/>
          <p:cNvSpPr>
            <a:spLocks noGrp="1" noChangeArrowheads="1"/>
          </p:cNvSpPr>
          <p:nvPr>
            <p:ph type="body" sz="half" idx="4294967295"/>
          </p:nvPr>
        </p:nvSpPr>
        <p:spPr>
          <a:xfrm>
            <a:off x="4762500" y="1752600"/>
            <a:ext cx="4381500" cy="4495800"/>
          </a:xfrm>
        </p:spPr>
        <p:txBody>
          <a:bodyPr/>
          <a:lstStyle/>
          <a:p>
            <a:pPr marL="0" indent="0" eaLnBrk="1" hangingPunct="1">
              <a:lnSpc>
                <a:spcPct val="90000"/>
              </a:lnSpc>
              <a:buNone/>
            </a:pPr>
            <a:r>
              <a:rPr lang="en-US" sz="2500" b="1" dirty="0" smtClean="0"/>
              <a:t>SUNDAY — </a:t>
            </a:r>
          </a:p>
          <a:p>
            <a:pPr eaLnBrk="1" hangingPunct="1">
              <a:lnSpc>
                <a:spcPct val="90000"/>
              </a:lnSpc>
              <a:buFont typeface="Wingdings" pitchFamily="2" charset="2"/>
              <a:buNone/>
            </a:pPr>
            <a:r>
              <a:rPr lang="en-US" sz="2000" b="1" dirty="0" smtClean="0"/>
              <a:t>	At Bee Creek Park </a:t>
            </a:r>
          </a:p>
          <a:p>
            <a:pPr eaLnBrk="1" hangingPunct="1">
              <a:lnSpc>
                <a:spcPct val="90000"/>
              </a:lnSpc>
              <a:buFont typeface="Wingdings" pitchFamily="2" charset="2"/>
              <a:buNone/>
            </a:pPr>
            <a:r>
              <a:rPr lang="en-US" sz="2500" dirty="0" smtClean="0"/>
              <a:t>	2:00-5pm: Free snacks, drinks, kids crafts, prizes, singing &amp; bible preaching </a:t>
            </a:r>
            <a:endParaRPr lang="en-US" sz="2100" dirty="0" smtClean="0"/>
          </a:p>
        </p:txBody>
      </p:sp>
      <p:pic>
        <p:nvPicPr>
          <p:cNvPr id="19460" name="Picture 9" descr="hot_dog_iStock_000001755412_270x203"/>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381000" y="1752600"/>
            <a:ext cx="4114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62400" y="609600"/>
            <a:ext cx="5181600" cy="1676400"/>
          </a:xfrm>
        </p:spPr>
        <p:txBody>
          <a:bodyPr/>
          <a:lstStyle/>
          <a:p>
            <a:pPr eaLnBrk="1" hangingPunct="1"/>
            <a:r>
              <a:rPr lang="en-US" sz="4000" b="1" smtClean="0"/>
              <a:t>Would You Like Prayer or Bible Study at Your House?</a:t>
            </a:r>
          </a:p>
        </p:txBody>
      </p:sp>
      <p:pic>
        <p:nvPicPr>
          <p:cNvPr id="2048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505200" cy="2789929"/>
          </a:xfrm>
          <a:noFill/>
        </p:spPr>
      </p:pic>
      <p:sp>
        <p:nvSpPr>
          <p:cNvPr id="20484" name="Rectangle 3"/>
          <p:cNvSpPr>
            <a:spLocks noGrp="1" noChangeArrowheads="1"/>
          </p:cNvSpPr>
          <p:nvPr>
            <p:ph type="body" sz="half" idx="4294967295"/>
          </p:nvPr>
        </p:nvSpPr>
        <p:spPr>
          <a:xfrm>
            <a:off x="0" y="2895600"/>
            <a:ext cx="8534400" cy="3733800"/>
          </a:xfrm>
        </p:spPr>
        <p:txBody>
          <a:bodyPr/>
          <a:lstStyle/>
          <a:p>
            <a:pPr eaLnBrk="1" hangingPunct="1">
              <a:lnSpc>
                <a:spcPct val="90000"/>
              </a:lnSpc>
            </a:pPr>
            <a:r>
              <a:rPr lang="en-US" sz="2500" b="1" u="sng" dirty="0" smtClean="0">
                <a:solidFill>
                  <a:srgbClr val="F6FF3F"/>
                </a:solidFill>
              </a:rPr>
              <a:t>Personal Prayer</a:t>
            </a:r>
            <a:r>
              <a:rPr lang="en-US" sz="2500" b="1" u="sng" dirty="0" smtClean="0"/>
              <a:t>:</a:t>
            </a:r>
            <a:r>
              <a:rPr lang="en-US" sz="2500" dirty="0" smtClean="0"/>
              <a:t/>
            </a:r>
            <a:br>
              <a:rPr lang="en-US" sz="2500" dirty="0" smtClean="0"/>
            </a:br>
            <a:r>
              <a:rPr lang="en-US" sz="2400" dirty="0" smtClean="0"/>
              <a:t>We can come to your home &amp; pray with you, or you can email us when you need prayer.</a:t>
            </a:r>
          </a:p>
          <a:p>
            <a:pPr eaLnBrk="1" hangingPunct="1">
              <a:lnSpc>
                <a:spcPct val="90000"/>
              </a:lnSpc>
            </a:pPr>
            <a:r>
              <a:rPr lang="en-US" sz="2500" b="1" u="sng" dirty="0" smtClean="0">
                <a:solidFill>
                  <a:srgbClr val="F6FF3F"/>
                </a:solidFill>
              </a:rPr>
              <a:t>Home Bible Study:</a:t>
            </a:r>
            <a:r>
              <a:rPr lang="en-US" sz="2500" b="1" dirty="0" smtClean="0">
                <a:solidFill>
                  <a:srgbClr val="F6FF3F"/>
                </a:solidFill>
              </a:rPr>
              <a:t/>
            </a:r>
            <a:br>
              <a:rPr lang="en-US" sz="2500" b="1" dirty="0" smtClean="0">
                <a:solidFill>
                  <a:srgbClr val="F6FF3F"/>
                </a:solidFill>
              </a:rPr>
            </a:br>
            <a:r>
              <a:rPr lang="en-US" sz="2400" dirty="0" smtClean="0"/>
              <a:t>We will come to your home &amp; hold</a:t>
            </a:r>
            <a:br>
              <a:rPr lang="en-US" sz="2400" dirty="0" smtClean="0"/>
            </a:br>
            <a:r>
              <a:rPr lang="en-US" sz="2400" dirty="0" smtClean="0"/>
              <a:t>a bible study for you &amp; your friends.</a:t>
            </a:r>
          </a:p>
          <a:p>
            <a:pPr eaLnBrk="1" hangingPunct="1">
              <a:lnSpc>
                <a:spcPct val="90000"/>
              </a:lnSpc>
            </a:pPr>
            <a:r>
              <a:rPr lang="en-US" sz="2500" b="1" u="sng" dirty="0" smtClean="0">
                <a:solidFill>
                  <a:srgbClr val="F6FF3F"/>
                </a:solidFill>
              </a:rPr>
              <a:t>Bible Party:</a:t>
            </a:r>
            <a:r>
              <a:rPr lang="en-US" sz="2500" dirty="0" smtClean="0"/>
              <a:t/>
            </a:r>
            <a:br>
              <a:rPr lang="en-US" sz="2500" dirty="0" smtClean="0"/>
            </a:br>
            <a:r>
              <a:rPr lang="en-US" sz="2400" dirty="0" smtClean="0"/>
              <a:t>We will hold a Kid’s Bible Party:</a:t>
            </a:r>
            <a:br>
              <a:rPr lang="en-US" sz="2400" dirty="0" smtClean="0"/>
            </a:br>
            <a:r>
              <a:rPr lang="en-US" sz="2400" dirty="0" smtClean="0"/>
              <a:t>You provide the food &amp; kids - we </a:t>
            </a:r>
            <a:br>
              <a:rPr lang="en-US" sz="2400" dirty="0" smtClean="0"/>
            </a:br>
            <a:r>
              <a:rPr lang="en-US" sz="2400" dirty="0" smtClean="0"/>
              <a:t>will do the bible fun &amp; stories.</a:t>
            </a:r>
          </a:p>
        </p:txBody>
      </p:sp>
      <p:pic>
        <p:nvPicPr>
          <p:cNvPr id="2048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4174505"/>
            <a:ext cx="3250096" cy="2392983"/>
          </a:xfrm>
          <a:noFill/>
        </p:spPr>
      </p:pic>
      <p:sp>
        <p:nvSpPr>
          <p:cNvPr id="2048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876800" y="304800"/>
            <a:ext cx="4267200" cy="2895600"/>
          </a:xfrm>
        </p:spPr>
        <p:txBody>
          <a:bodyPr/>
          <a:lstStyle/>
          <a:p>
            <a:pPr eaLnBrk="1" hangingPunct="1"/>
            <a:r>
              <a:rPr lang="en-US" sz="4800" b="1" dirty="0" smtClean="0"/>
              <a:t>Would You Like Visitation?</a:t>
            </a:r>
          </a:p>
        </p:txBody>
      </p:sp>
      <p:sp>
        <p:nvSpPr>
          <p:cNvPr id="21507" name="Rectangle 3"/>
          <p:cNvSpPr>
            <a:spLocks noGrp="1" noChangeArrowheads="1"/>
          </p:cNvSpPr>
          <p:nvPr>
            <p:ph type="body" sz="half" idx="4294967295"/>
          </p:nvPr>
        </p:nvSpPr>
        <p:spPr>
          <a:xfrm>
            <a:off x="914400" y="3581400"/>
            <a:ext cx="8229600" cy="2209800"/>
          </a:xfrm>
        </p:spPr>
        <p:txBody>
          <a:bodyPr/>
          <a:lstStyle/>
          <a:p>
            <a:pPr eaLnBrk="1" hangingPunct="1"/>
            <a:r>
              <a:rPr lang="en-US" sz="3200" smtClean="0"/>
              <a:t>We will visit a friend, loved one in the hospital or in prison to pray for them &amp; share Christ with them.</a:t>
            </a:r>
          </a:p>
          <a:p>
            <a:pPr eaLnBrk="1" hangingPunct="1"/>
            <a:r>
              <a:rPr lang="en-US" sz="3200" smtClean="0"/>
              <a:t>Contact: </a:t>
            </a:r>
            <a:r>
              <a:rPr lang="en-US" sz="3200" smtClean="0">
                <a:hlinkClick r:id="rId2"/>
              </a:rPr>
              <a:t>info@aggielandfaith.org</a:t>
            </a:r>
            <a:r>
              <a:rPr lang="en-US" sz="3200" smtClean="0"/>
              <a:t> </a:t>
            </a:r>
          </a:p>
        </p:txBody>
      </p:sp>
      <p:pic>
        <p:nvPicPr>
          <p:cNvPr id="2150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304800"/>
            <a:ext cx="4572000" cy="3062288"/>
          </a:xfr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l"/>
            <a:r>
              <a:rPr lang="en-US" dirty="0" smtClean="0"/>
              <a:t>Verse: “…the </a:t>
            </a:r>
            <a:r>
              <a:rPr lang="en-US" dirty="0"/>
              <a:t>whole world is under the power of sin.” </a:t>
            </a:r>
            <a:r>
              <a:rPr lang="en-US" sz="2000" b="0" dirty="0"/>
              <a:t>Galatians </a:t>
            </a:r>
            <a:r>
              <a:rPr lang="en-US" sz="2000" b="0" dirty="0" smtClean="0"/>
              <a:t>3:22</a:t>
            </a:r>
            <a:endParaRPr lang="en-US" sz="2000" b="0" dirty="0"/>
          </a:p>
        </p:txBody>
      </p:sp>
      <p:pic>
        <p:nvPicPr>
          <p:cNvPr id="4101" name="Picture 5" descr="C:\Users\Therese\Desktop\pix\image0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3000"/>
                    </a14:imgEffect>
                    <a14:imgEffect>
                      <a14:colorTemperature colorTemp="9414"/>
                    </a14:imgEffect>
                    <a14:imgEffect>
                      <a14:saturation sat="400000"/>
                    </a14:imgEffect>
                    <a14:imgEffect>
                      <a14:brightnessContrast bright="3000" contrast="-10000"/>
                    </a14:imgEffect>
                  </a14:imgLayer>
                </a14:imgProps>
              </a:ext>
              <a:ext uri="{28A0092B-C50C-407E-A947-70E740481C1C}">
                <a14:useLocalDpi xmlns:a14="http://schemas.microsoft.com/office/drawing/2010/main" val="0"/>
              </a:ext>
            </a:extLst>
          </a:blip>
          <a:srcRect/>
          <a:stretch>
            <a:fillRect/>
          </a:stretch>
        </p:blipFill>
        <p:spPr bwMode="auto">
          <a:xfrm>
            <a:off x="0" y="1143000"/>
            <a:ext cx="9129132" cy="5707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90104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body" sz="half" idx="4294967295"/>
          </p:nvPr>
        </p:nvSpPr>
        <p:spPr>
          <a:xfrm>
            <a:off x="0" y="3581400"/>
            <a:ext cx="9144000" cy="3276600"/>
          </a:xfrm>
        </p:spPr>
        <p:txBody>
          <a:bodyPr/>
          <a:lstStyle/>
          <a:p>
            <a:pPr algn="ctr" eaLnBrk="1" hangingPunct="1">
              <a:lnSpc>
                <a:spcPct val="90000"/>
              </a:lnSpc>
              <a:buFont typeface="Wingdings" pitchFamily="2" charset="2"/>
              <a:buNone/>
            </a:pPr>
            <a:r>
              <a:rPr lang="en-US" sz="4000" b="1" dirty="0" smtClean="0">
                <a:hlinkClick r:id="rId2"/>
              </a:rPr>
              <a:t>www.aggielandfaith.org</a:t>
            </a:r>
            <a:endParaRPr lang="en-US" sz="4000" b="1" dirty="0" smtClean="0"/>
          </a:p>
          <a:p>
            <a:pPr eaLnBrk="1" hangingPunct="1">
              <a:lnSpc>
                <a:spcPct val="90000"/>
              </a:lnSpc>
            </a:pPr>
            <a:r>
              <a:rPr lang="en-US" sz="4000" dirty="0" smtClean="0"/>
              <a:t>Go here to see pictures &amp; videos</a:t>
            </a:r>
          </a:p>
          <a:p>
            <a:pPr eaLnBrk="1" hangingPunct="1">
              <a:lnSpc>
                <a:spcPct val="90000"/>
              </a:lnSpc>
            </a:pPr>
            <a:r>
              <a:rPr lang="en-US" sz="4000" dirty="0" smtClean="0"/>
              <a:t>Go here to subscribe to e-mails about changes &amp; cancellations</a:t>
            </a:r>
            <a:r>
              <a:rPr lang="en-US" sz="2700" dirty="0" smtClean="0"/>
              <a:t> </a:t>
            </a:r>
          </a:p>
        </p:txBody>
      </p:sp>
      <p:pic>
        <p:nvPicPr>
          <p:cNvPr id="2253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3531054"/>
          </a:xfr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http://campaignkerusso.org/?p=10863</a:t>
            </a:r>
            <a:r>
              <a:rPr lang="en-US" sz="2000" b="1" dirty="0"/>
              <a:t> </a:t>
            </a:r>
          </a:p>
          <a:p>
            <a:pPr algn="ctr"/>
            <a:endParaRPr lang="en-US" sz="2000" b="1" u="sng"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Therese\Desktop\pix\Blessings9SacredDirectionsWithFireForYoujpg.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0000"/>
                    </a14:imgEffect>
                    <a14:imgEffect>
                      <a14:colorTemperature colorTemp="5909"/>
                    </a14:imgEffect>
                    <a14:imgEffect>
                      <a14:saturation sat="162000"/>
                    </a14:imgEffect>
                    <a14:imgEffect>
                      <a14:brightnessContrast bright="12000" contrast="12000"/>
                    </a14:imgEffect>
                  </a14:imgLayer>
                </a14:imgProps>
              </a:ext>
              <a:ext uri="{28A0092B-C50C-407E-A947-70E740481C1C}">
                <a14:useLocalDpi xmlns:a14="http://schemas.microsoft.com/office/drawing/2010/main" val="0"/>
              </a:ext>
            </a:extLst>
          </a:blip>
          <a:srcRect/>
          <a:stretch>
            <a:fillRect/>
          </a:stretch>
        </p:blipFill>
        <p:spPr bwMode="auto">
          <a:xfrm>
            <a:off x="0" y="795621"/>
            <a:ext cx="9144000" cy="60623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0"/>
            <a:ext cx="8763000" cy="1981200"/>
          </a:xfrm>
        </p:spPr>
        <p:txBody>
          <a:bodyPr lIns="0" tIns="0" rIns="0" bIns="0"/>
          <a:lstStyle/>
          <a:p>
            <a:pPr algn="l">
              <a:lnSpc>
                <a:spcPct val="100000"/>
              </a:lnSpc>
            </a:pPr>
            <a:r>
              <a:rPr lang="en-US" sz="3600" dirty="0"/>
              <a:t>Truth #2: The penalty for sin is separation from </a:t>
            </a:r>
            <a:r>
              <a:rPr lang="en-US" sz="3600" dirty="0" smtClean="0"/>
              <a:t>God and death both now and forever.</a:t>
            </a:r>
            <a:endParaRPr lang="en-US" sz="3600" dirty="0"/>
          </a:p>
        </p:txBody>
      </p:sp>
    </p:spTree>
    <p:extLst>
      <p:ext uri="{BB962C8B-B14F-4D97-AF65-F5344CB8AC3E}">
        <p14:creationId xmlns:p14="http://schemas.microsoft.com/office/powerpoint/2010/main" val="247543602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a:t>False: Only the </a:t>
            </a:r>
            <a:r>
              <a:rPr lang="en-US" dirty="0" smtClean="0"/>
              <a:t>“bad people” </a:t>
            </a:r>
            <a:r>
              <a:rPr lang="en-US" dirty="0"/>
              <a:t>will suffer eternal death and damnation.</a:t>
            </a:r>
          </a:p>
        </p:txBody>
      </p:sp>
      <p:pic>
        <p:nvPicPr>
          <p:cNvPr id="6146" name="Picture 2" descr="C:\Users\Therese\Desktop\pix\stock-footage-saintly-man-loses-his-halo-and-changes-into-a-demon-with-horns-matching-his-devilish-shadow-som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2000"/>
                    </a14:imgEffect>
                    <a14:imgEffect>
                      <a14:colorTemperature colorTemp="5077"/>
                    </a14:imgEffect>
                    <a14:imgEffect>
                      <a14:saturation sat="137000"/>
                    </a14:imgEffect>
                    <a14:imgEffect>
                      <a14:brightnessContrast bright="17000" contrast="23000"/>
                    </a14:imgEffect>
                  </a14:imgLayer>
                </a14:imgProps>
              </a:ex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71134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981200"/>
          </a:xfrm>
        </p:spPr>
        <p:txBody>
          <a:bodyPr/>
          <a:lstStyle/>
          <a:p>
            <a:pPr marL="0" indent="0">
              <a:buNone/>
            </a:pPr>
            <a:r>
              <a:rPr lang="en-US" sz="3000" dirty="0"/>
              <a:t>Verse: “You get what is coming to you when you sin. It is death! </a:t>
            </a:r>
            <a:endParaRPr lang="en-US" sz="3000" dirty="0" smtClean="0"/>
          </a:p>
          <a:p>
            <a:pPr marL="0" indent="0">
              <a:buNone/>
            </a:pPr>
            <a:r>
              <a:rPr lang="en-US" sz="3000" dirty="0" smtClean="0"/>
              <a:t>But </a:t>
            </a:r>
            <a:r>
              <a:rPr lang="en-US" sz="3000" dirty="0"/>
              <a:t>God’s free gift is life that lasts forever. It is given to us by our Lord Jesus Christ</a:t>
            </a:r>
            <a:r>
              <a:rPr lang="en-US" sz="3000" dirty="0" smtClean="0"/>
              <a:t>.” </a:t>
            </a:r>
            <a:r>
              <a:rPr lang="en-US" sz="2000" b="0" dirty="0" smtClean="0"/>
              <a:t>Romans </a:t>
            </a:r>
            <a:r>
              <a:rPr lang="en-US" sz="2000" b="0" dirty="0"/>
              <a:t>6:23</a:t>
            </a:r>
          </a:p>
        </p:txBody>
      </p:sp>
      <p:pic>
        <p:nvPicPr>
          <p:cNvPr id="7170" name="Picture 2" descr="C:\Users\Therese\Desktop\pix\Toughest-wag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9000"/>
                    </a14:imgEffect>
                    <a14:imgEffect>
                      <a14:colorTemperature colorTemp="4003"/>
                    </a14:imgEffect>
                    <a14:imgEffect>
                      <a14:saturation sat="252000"/>
                    </a14:imgEffect>
                    <a14:imgEffect>
                      <a14:brightnessContrast bright="29000" contrast="49000"/>
                    </a14:imgEffect>
                  </a14:imgLayer>
                </a14:imgProps>
              </a:ext>
              <a:ext uri="{28A0092B-C50C-407E-A947-70E740481C1C}">
                <a14:useLocalDpi xmlns:a14="http://schemas.microsoft.com/office/drawing/2010/main" val="0"/>
              </a:ext>
            </a:extLst>
          </a:blip>
          <a:srcRect l="4266" t="7083" r="5198" b="6248"/>
          <a:stretch/>
        </p:blipFill>
        <p:spPr bwMode="auto">
          <a:xfrm>
            <a:off x="0" y="2057400"/>
            <a:ext cx="9144000"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87069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544</TotalTime>
  <Words>1732</Words>
  <Application>Microsoft Office PowerPoint</Application>
  <PresentationFormat>On-screen Show (4:3)</PresentationFormat>
  <Paragraphs>136</Paragraphs>
  <Slides>61</Slides>
  <Notes>3</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Refined</vt:lpstr>
      <vt:lpstr>Ten Truths about  Jesus Christ &amp; Salvation  (Christ: The Savior foretold in the Hebrew scriptures)</vt:lpstr>
      <vt:lpstr>PowerPoint Presentation</vt:lpstr>
      <vt:lpstr>Next Slide - Song:  Every Knee Shall Bow  Download Here: http://youtu.be/fQUq5rwodVo  </vt:lpstr>
      <vt:lpstr>Truth #1: All people sin.</vt:lpstr>
      <vt:lpstr>False: Some people are good people.</vt:lpstr>
      <vt:lpstr>Verse: “…the whole world is under the power of sin.” Galatians 3:22</vt:lpstr>
      <vt:lpstr>Truth #2: The penalty for sin is separation from God and death both now and forever.</vt:lpstr>
      <vt:lpstr>False: Only the “bad people” will suffer eternal death and damnation.</vt:lpstr>
      <vt:lpstr>PowerPoint Presentation</vt:lpstr>
      <vt:lpstr>PowerPoint Presentation</vt:lpstr>
      <vt:lpstr>False: Jesus Christ was merely a good man, a moral teacher, an angel or a messenger of God.</vt:lpstr>
      <vt:lpstr>PowerPoint Presentation</vt:lpstr>
      <vt:lpstr>Truth #4: Because of love, Jesus Christ shed his blood to pay the death penalty which we owe for our sin. </vt:lpstr>
      <vt:lpstr>PowerPoint Presentation</vt:lpstr>
      <vt:lpstr>False: Jesus did not really die.</vt:lpstr>
      <vt:lpstr>PowerPoint Presentation</vt:lpstr>
      <vt:lpstr>PowerPoint Presentation</vt:lpstr>
      <vt:lpstr>False: Man can do good works to pay for his own sins.</vt:lpstr>
      <vt:lpstr>PowerPoint Presentation</vt:lpstr>
      <vt:lpstr>Truth #5: The blood of Jesus Christ is the only acceptable payment for our sins.</vt:lpstr>
      <vt:lpstr>PowerPoint Presentation</vt:lpstr>
      <vt:lpstr>PowerPoint Presentation</vt:lpstr>
      <vt:lpstr>PowerPoint Presentation</vt:lpstr>
      <vt:lpstr>False: Good works, good thoughts and religious rituals will satisfy God’s holiness and His righteous justice. </vt:lpstr>
      <vt:lpstr>PowerPoint Presentation</vt:lpstr>
      <vt:lpstr>Truth #6: Jesus Christ was buried and the Father raised Him bodily from the dead on the third day.</vt:lpstr>
      <vt:lpstr>PowerPoint Presentation</vt:lpstr>
      <vt:lpstr>PowerPoint Presentation</vt:lpstr>
      <vt:lpstr>Truth #7: We must be sorry for our sins and ask Jesus to forgive &amp; save us.</vt:lpstr>
      <vt:lpstr>False: As long as our good works exceed our sins, God will be satisfied with our goodness.</vt:lpstr>
      <vt:lpstr>PowerPoint Presentation</vt:lpstr>
      <vt:lpstr>Truth #8: When we ask Jesus Christ to save us, He will cause us to be reborn as a child of God.</vt:lpstr>
      <vt:lpstr>PowerPoint Presentation</vt:lpstr>
      <vt:lpstr>False: We can better ourselves.</vt:lpstr>
      <vt:lpstr>PowerPoint Presentation</vt:lpstr>
      <vt:lpstr>PowerPoint Presentation</vt:lpstr>
      <vt:lpstr>PowerPoint Presentation</vt:lpstr>
      <vt:lpstr>PowerPoint Presentation</vt:lpstr>
      <vt:lpstr>PowerPoint Presentation</vt:lpstr>
      <vt:lpstr>False: Good works, good intentions and religious rituals cleanse us and impress God.</vt:lpstr>
      <vt:lpstr>PowerPoint Presentation</vt:lpstr>
      <vt:lpstr>Next Slide - Song:  Thank You for Loving Me   Download Here: http://youtu.be/pL2mEoPTBnA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Close in Prayer</vt:lpstr>
      <vt:lpstr>PowerPoint Presentation</vt:lpstr>
      <vt:lpstr>Welcome to Aggieland Faith Family Style Worship</vt:lpstr>
      <vt:lpstr>CURRENT SCHEDULE:  See www.Aggielandfaith.org</vt:lpstr>
      <vt:lpstr>Would You Like Prayer or Bible Study at Your House?</vt:lpstr>
      <vt:lpstr>Would You Like Visitation?</vt:lpstr>
      <vt:lpstr>PowerPoint Presentation</vt:lpstr>
      <vt:lpstr>PowerPoint Presentation</vt:lpstr>
    </vt:vector>
  </TitlesOfParts>
  <Company>Campaign Kerusso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136</cp:revision>
  <dcterms:created xsi:type="dcterms:W3CDTF">2012-08-28T02:53:07Z</dcterms:created>
  <dcterms:modified xsi:type="dcterms:W3CDTF">2013-11-05T03:12:40Z</dcterms:modified>
</cp:coreProperties>
</file>